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9" r:id="rId3"/>
    <p:sldId id="277" r:id="rId4"/>
    <p:sldId id="275" r:id="rId5"/>
    <p:sldId id="265" r:id="rId6"/>
    <p:sldId id="258" r:id="rId7"/>
    <p:sldId id="294" r:id="rId8"/>
    <p:sldId id="272" r:id="rId9"/>
    <p:sldId id="280" r:id="rId10"/>
    <p:sldId id="288" r:id="rId11"/>
    <p:sldId id="303" r:id="rId12"/>
    <p:sldId id="297" r:id="rId13"/>
    <p:sldId id="298" r:id="rId14"/>
    <p:sldId id="305" r:id="rId15"/>
    <p:sldId id="304" r:id="rId16"/>
    <p:sldId id="300" r:id="rId17"/>
    <p:sldId id="306" r:id="rId18"/>
    <p:sldId id="274" r:id="rId19"/>
    <p:sldId id="289" r:id="rId20"/>
    <p:sldId id="296" r:id="rId21"/>
    <p:sldId id="302" r:id="rId22"/>
    <p:sldId id="299" r:id="rId23"/>
    <p:sldId id="301" r:id="rId24"/>
  </p:sldIdLst>
  <p:sldSz cx="9144000" cy="6858000" type="screen4x3"/>
  <p:notesSz cx="6934200" cy="9220200"/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sz="2400" kern="1200">
        <a:solidFill>
          <a:srgbClr val="FFFFCC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2400" kern="1200">
        <a:solidFill>
          <a:srgbClr val="FFFFCC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2400" kern="1200">
        <a:solidFill>
          <a:srgbClr val="FFFFCC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2400" kern="1200">
        <a:solidFill>
          <a:srgbClr val="FFFFCC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2400" kern="1200">
        <a:solidFill>
          <a:srgbClr val="FFFFCC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FFFFCC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FFFFCC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FFFFCC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FFFFCC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66"/>
    <a:srgbClr val="074BB9"/>
    <a:srgbClr val="002E00"/>
    <a:srgbClr val="004600"/>
    <a:srgbClr val="333300"/>
    <a:srgbClr val="FFFF00"/>
    <a:srgbClr val="C0C0C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52" autoAdjust="0"/>
    <p:restoredTop sz="94662" autoAdjust="0"/>
  </p:normalViewPr>
  <p:slideViewPr>
    <p:cSldViewPr>
      <p:cViewPr varScale="1">
        <p:scale>
          <a:sx n="71" d="100"/>
          <a:sy n="71" d="100"/>
        </p:scale>
        <p:origin x="12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1812" y="-90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280D182-78B0-45DD-85ED-B9FC9A1FC7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165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l" defTabSz="922338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79913"/>
            <a:ext cx="5546725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l" defTabSz="922338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6086340-AE6B-4122-A4D0-AF995B8A55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205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086340-AE6B-4122-A4D0-AF995B8A558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89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8429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324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202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202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2897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  <a:lvl2pPr>
              <a:defRPr>
                <a:solidFill>
                  <a:srgbClr val="FFFFCC"/>
                </a:solidFill>
              </a:defRPr>
            </a:lvl2pPr>
            <a:lvl3pPr>
              <a:defRPr>
                <a:solidFill>
                  <a:srgbClr val="FFFFCC"/>
                </a:solidFill>
              </a:defRPr>
            </a:lvl3pPr>
            <a:lvl4pPr>
              <a:defRPr>
                <a:solidFill>
                  <a:srgbClr val="FFFFCC"/>
                </a:solidFill>
              </a:defRPr>
            </a:lvl4pPr>
            <a:lvl5pPr>
              <a:defRPr>
                <a:solidFill>
                  <a:srgbClr val="FFFFC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4659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3082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543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981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1738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027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4342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2399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300"/>
            </a:gs>
            <a:gs pos="50000">
              <a:srgbClr val="006832"/>
            </a:gs>
            <a:gs pos="100000">
              <a:srgbClr val="00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Box 7"/>
          <p:cNvSpPr txBox="1">
            <a:spLocks noChangeArrowheads="1"/>
          </p:cNvSpPr>
          <p:nvPr userDrawn="1"/>
        </p:nvSpPr>
        <p:spPr bwMode="auto">
          <a:xfrm>
            <a:off x="457200" y="11430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FFFFCC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FFFFCC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FFFFCC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FFFFCC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FFFFCC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FFFFCC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FFFFCC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FFFFCC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endParaRPr lang="fr-FR"/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FF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FFFF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FFFF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FFFF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FFFF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FFFF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FFFF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575" y="228600"/>
            <a:ext cx="8836025" cy="1828800"/>
          </a:xfrm>
        </p:spPr>
        <p:txBody>
          <a:bodyPr/>
          <a:lstStyle/>
          <a:p>
            <a:r>
              <a:rPr lang="en-US" sz="4000" dirty="0"/>
              <a:t>Test of Polynomial Reconstruction of the Magnetic Field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575" y="2313964"/>
            <a:ext cx="8795655" cy="1800836"/>
          </a:xfrm>
        </p:spPr>
        <p:txBody>
          <a:bodyPr/>
          <a:lstStyle/>
          <a:p>
            <a:r>
              <a:rPr lang="en-US" sz="3200" dirty="0"/>
              <a:t>R. E. Denton, R. B. </a:t>
            </a:r>
            <a:r>
              <a:rPr lang="en-US" sz="3200" dirty="0" err="1"/>
              <a:t>Torbert</a:t>
            </a:r>
            <a:r>
              <a:rPr lang="en-US" sz="3200" dirty="0"/>
              <a:t>, Y.-H. Liu, I. </a:t>
            </a:r>
            <a:r>
              <a:rPr lang="en-US" sz="3200" dirty="0" err="1"/>
              <a:t>Dors</a:t>
            </a:r>
            <a:r>
              <a:rPr lang="en-US" sz="3200" dirty="0"/>
              <a:t>, H. Hasegawa, B. U. O. </a:t>
            </a:r>
            <a:r>
              <a:rPr lang="en-US" sz="3200" dirty="0" err="1"/>
              <a:t>Sonnerup</a:t>
            </a:r>
            <a:r>
              <a:rPr lang="en-US" sz="3200" dirty="0"/>
              <a:t>, C. T. Russell, R. J. </a:t>
            </a:r>
            <a:r>
              <a:rPr lang="en-US" sz="3200" dirty="0" err="1"/>
              <a:t>Strangeway</a:t>
            </a:r>
            <a:r>
              <a:rPr lang="en-US" sz="3200" dirty="0"/>
              <a:t>, B. L. Giles, and J. L. Burch, and the MMS SWT</a:t>
            </a:r>
          </a:p>
        </p:txBody>
      </p:sp>
      <p:pic>
        <p:nvPicPr>
          <p:cNvPr id="1026" name="Picture 2" descr="NASA.g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82" y="5183798"/>
            <a:ext cx="1801710" cy="15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MS Spacecraft in form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288" y="5183798"/>
            <a:ext cx="1674201" cy="167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Image result for dartmouth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Image result for dartmouth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070" y="4953000"/>
            <a:ext cx="1752602" cy="173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195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200" cy="563562"/>
          </a:xfrm>
        </p:spPr>
        <p:txBody>
          <a:bodyPr/>
          <a:lstStyle/>
          <a:p>
            <a:r>
              <a:rPr lang="en-US" dirty="0"/>
              <a:t>Virtual spacecraft flying through large-scale 3D PIC simulation (Yi-</a:t>
            </a:r>
            <a:r>
              <a:rPr lang="en-US" dirty="0" err="1"/>
              <a:t>Hsin</a:t>
            </a:r>
            <a:r>
              <a:rPr lang="en-US" dirty="0"/>
              <a:t> Liu et al., JGR, 2018)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3" y="1371600"/>
            <a:ext cx="9153293" cy="599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54829" y="186181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*Magnetosphere*</a:t>
            </a:r>
          </a:p>
        </p:txBody>
      </p:sp>
    </p:spTree>
    <p:extLst>
      <p:ext uri="{BB962C8B-B14F-4D97-AF65-F5344CB8AC3E}">
        <p14:creationId xmlns:p14="http://schemas.microsoft.com/office/powerpoint/2010/main" val="1857615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15400" cy="563562"/>
          </a:xfrm>
        </p:spPr>
        <p:txBody>
          <a:bodyPr/>
          <a:lstStyle/>
          <a:p>
            <a:r>
              <a:rPr lang="en-US" dirty="0"/>
              <a:t>Video of structure moving past virtual spacecraft</a:t>
            </a:r>
          </a:p>
        </p:txBody>
      </p:sp>
      <p:pic>
        <p:nvPicPr>
          <p:cNvPr id="4" name="Poly_movie_Brs0_Smo1_Sub0_Rot0_noXRot0_iSys2_iIncmprs0_iexctB0_iNF1_3-3-1-1-3-1_wB1_iAltNe0_iBMloc1_t0.17-0.3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08949"/>
            <a:ext cx="9144000" cy="6049051"/>
          </a:xfrm>
        </p:spPr>
      </p:pic>
    </p:spTree>
    <p:extLst>
      <p:ext uri="{BB962C8B-B14F-4D97-AF65-F5344CB8AC3E}">
        <p14:creationId xmlns:p14="http://schemas.microsoft.com/office/powerpoint/2010/main" val="366930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63562"/>
          </a:xfrm>
        </p:spPr>
        <p:txBody>
          <a:bodyPr/>
          <a:lstStyle/>
          <a:p>
            <a:r>
              <a:rPr lang="en-US" dirty="0"/>
              <a:t>Reduced-Full </a:t>
            </a:r>
            <a:r>
              <a:rPr lang="en-US" dirty="0" err="1"/>
              <a:t>Eqs</a:t>
            </a:r>
            <a:r>
              <a:rPr lang="en-US" dirty="0"/>
              <a:t>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1285"/>
            <a:ext cx="9144000" cy="610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915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Reduced and full </a:t>
            </a:r>
            <a:r>
              <a:rPr lang="en-US" dirty="0" err="1"/>
              <a:t>eqs</a:t>
            </a:r>
            <a:r>
              <a:rPr lang="en-US" dirty="0"/>
              <a:t> Error 2</a:t>
            </a:r>
            <a:r>
              <a:rPr lang="en-US" baseline="30000" dirty="0"/>
              <a:t>nd</a:t>
            </a:r>
            <a:r>
              <a:rPr lang="en-US" dirty="0"/>
              <a:t> column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43000"/>
            <a:ext cx="454733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331" y="1143000"/>
            <a:ext cx="459666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528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E3FFB-4A9E-4332-A75A-7427393F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74638"/>
            <a:ext cx="1981200" cy="1401762"/>
          </a:xfrm>
        </p:spPr>
        <p:txBody>
          <a:bodyPr/>
          <a:lstStyle/>
          <a:p>
            <a:r>
              <a:rPr lang="en-US" dirty="0"/>
              <a:t>3D dB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34CBE1-59A5-434D-A40B-B1990D053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663" y="2133602"/>
            <a:ext cx="4572338" cy="471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56DD7D-7545-46E8-9CC7-5176C9B74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3601"/>
            <a:ext cx="4580760" cy="472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5A1EB-5124-4B5A-B616-7FF0A0E73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-1371600"/>
            <a:ext cx="4784912" cy="493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40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63562"/>
          </a:xfrm>
        </p:spPr>
        <p:txBody>
          <a:bodyPr/>
          <a:lstStyle/>
          <a:p>
            <a:r>
              <a:rPr lang="en-US" dirty="0"/>
              <a:t>Reduced-Full </a:t>
            </a:r>
            <a:r>
              <a:rPr lang="en-US" dirty="0" err="1"/>
              <a:t>Eqs</a:t>
            </a:r>
            <a:r>
              <a:rPr lang="en-US" dirty="0"/>
              <a:t>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1285"/>
            <a:ext cx="9144000" cy="610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396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Reduced and full </a:t>
            </a:r>
            <a:r>
              <a:rPr lang="en-US" dirty="0" err="1"/>
              <a:t>eqs</a:t>
            </a:r>
            <a:r>
              <a:rPr lang="en-US" dirty="0"/>
              <a:t> Error 3</a:t>
            </a:r>
            <a:r>
              <a:rPr lang="en-US" baseline="30000" dirty="0"/>
              <a:t>nd</a:t>
            </a:r>
            <a:r>
              <a:rPr lang="en-US" dirty="0"/>
              <a:t> column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654" y="1106920"/>
            <a:ext cx="4568460" cy="574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C2B294-0D44-47B1-BDDA-1D528383F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02436"/>
            <a:ext cx="4601387" cy="574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53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63562"/>
          </a:xfrm>
        </p:spPr>
        <p:txBody>
          <a:bodyPr/>
          <a:lstStyle/>
          <a:p>
            <a:r>
              <a:rPr lang="en-US" dirty="0"/>
              <a:t>Reduced-Full </a:t>
            </a:r>
            <a:r>
              <a:rPr lang="en-US" dirty="0" err="1"/>
              <a:t>Eqs</a:t>
            </a:r>
            <a:r>
              <a:rPr lang="en-US" dirty="0"/>
              <a:t>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1285"/>
            <a:ext cx="9144000" cy="610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368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16562"/>
          </a:xfrm>
        </p:spPr>
        <p:txBody>
          <a:bodyPr/>
          <a:lstStyle/>
          <a:p>
            <a:r>
              <a:rPr lang="en-US" sz="2800" dirty="0">
                <a:solidFill>
                  <a:srgbClr val="FFFFCC"/>
                </a:solidFill>
              </a:rPr>
              <a:t>A polynomial expansion of the magnetic field and particle current density can be useful for visualizing the reconnection geometry</a:t>
            </a:r>
          </a:p>
          <a:p>
            <a:r>
              <a:rPr lang="en-US" sz="2800" dirty="0">
                <a:solidFill>
                  <a:srgbClr val="FFFFCC"/>
                </a:solidFill>
              </a:rPr>
              <a:t>Overfitting can be limited by using a reduced expansion</a:t>
            </a:r>
          </a:p>
          <a:p>
            <a:r>
              <a:rPr lang="en-US" sz="2800" dirty="0">
                <a:solidFill>
                  <a:srgbClr val="FFFFCC"/>
                </a:solidFill>
              </a:rPr>
              <a:t>Method works better where there is significant variation of the magnetic field, better on the </a:t>
            </a:r>
            <a:r>
              <a:rPr lang="en-US" sz="2800" dirty="0" err="1">
                <a:solidFill>
                  <a:srgbClr val="FFFFCC"/>
                </a:solidFill>
              </a:rPr>
              <a:t>magnetosheath</a:t>
            </a:r>
            <a:r>
              <a:rPr lang="en-US" sz="2800" dirty="0">
                <a:solidFill>
                  <a:srgbClr val="FFFFCC"/>
                </a:solidFill>
              </a:rPr>
              <a:t> side than the magnetosphere side, and probably better for antiparallel reconnection without a guide field</a:t>
            </a:r>
          </a:p>
          <a:p>
            <a:r>
              <a:rPr lang="en-US" sz="2800" dirty="0">
                <a:sym typeface="Symbol"/>
              </a:rPr>
              <a:t>Ivan </a:t>
            </a:r>
            <a:r>
              <a:rPr lang="en-US" sz="2800" dirty="0" err="1">
                <a:sym typeface="Symbol"/>
              </a:rPr>
              <a:t>Dors</a:t>
            </a:r>
            <a:r>
              <a:rPr lang="en-US" sz="2800" dirty="0">
                <a:sym typeface="Symbol"/>
              </a:rPr>
              <a:t> will be speaking more about this tomorrow</a:t>
            </a:r>
            <a:endParaRPr lang="en-US" sz="2800" dirty="0"/>
          </a:p>
          <a:p>
            <a:endParaRPr lang="en-US" sz="28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928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Spacecraft separation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/>
          <a:lstStyle/>
          <a:p>
            <a:r>
              <a:rPr lang="en-US" sz="3200" dirty="0"/>
              <a:t>Mass ratio in simulation = 25</a:t>
            </a:r>
          </a:p>
          <a:p>
            <a:r>
              <a:rPr lang="en-US" sz="3200" dirty="0"/>
              <a:t>Burch et al. 2016 Science paper event:</a:t>
            </a:r>
          </a:p>
          <a:p>
            <a:pPr lvl="1"/>
            <a:r>
              <a:rPr lang="en-US" sz="2800" dirty="0" err="1"/>
              <a:t>Lsc</a:t>
            </a:r>
            <a:r>
              <a:rPr lang="en-US" sz="2800" dirty="0"/>
              <a:t> = 0.19 di = 8.0 de</a:t>
            </a:r>
          </a:p>
          <a:p>
            <a:r>
              <a:rPr lang="en-US" sz="3200" dirty="0"/>
              <a:t>Here:</a:t>
            </a:r>
          </a:p>
          <a:p>
            <a:pPr lvl="1"/>
            <a:r>
              <a:rPr lang="en-US" sz="2800" dirty="0" err="1"/>
              <a:t>Lsc</a:t>
            </a:r>
            <a:r>
              <a:rPr lang="en-US" sz="2800" dirty="0"/>
              <a:t> = 0.6 di = 3 de</a:t>
            </a:r>
          </a:p>
          <a:p>
            <a:r>
              <a:rPr lang="en-US" sz="3200" dirty="0"/>
              <a:t>Averaging</a:t>
            </a:r>
          </a:p>
          <a:p>
            <a:pPr lvl="1"/>
            <a:r>
              <a:rPr lang="en-US" sz="2800" dirty="0"/>
              <a:t>B, n</a:t>
            </a:r>
            <a:r>
              <a:rPr lang="en-US" sz="2800" baseline="-25000" dirty="0"/>
              <a:t>e</a:t>
            </a:r>
            <a:r>
              <a:rPr lang="en-US" sz="2800" dirty="0"/>
              <a:t> and J</a:t>
            </a:r>
            <a:r>
              <a:rPr lang="en-US" sz="2800" baseline="-25000" dirty="0"/>
              <a:t>e</a:t>
            </a:r>
            <a:r>
              <a:rPr lang="en-US" sz="2800" dirty="0"/>
              <a:t> (not </a:t>
            </a:r>
            <a:r>
              <a:rPr lang="en-US" sz="2800" dirty="0" err="1"/>
              <a:t>J</a:t>
            </a:r>
            <a:r>
              <a:rPr lang="en-US" sz="2800" baseline="-25000" dirty="0" err="1"/>
              <a:t>p</a:t>
            </a:r>
            <a:r>
              <a:rPr lang="en-US" sz="2800" dirty="0"/>
              <a:t>) averaged over </a:t>
            </a:r>
            <a:r>
              <a:rPr lang="en-US" sz="2800" dirty="0">
                <a:sym typeface="Symbol"/>
              </a:rPr>
              <a:t></a:t>
            </a:r>
            <a:r>
              <a:rPr lang="en-US" sz="2800" baseline="-25000" dirty="0">
                <a:sym typeface="Symbol"/>
              </a:rPr>
              <a:t>cp</a:t>
            </a:r>
            <a:r>
              <a:rPr lang="en-US" sz="2800" baseline="30000" dirty="0">
                <a:sym typeface="Symbol"/>
              </a:rPr>
              <a:t>-1</a:t>
            </a:r>
          </a:p>
          <a:p>
            <a:pPr lvl="1"/>
            <a:r>
              <a:rPr lang="en-US" sz="2800" dirty="0">
                <a:sym typeface="Symbol"/>
              </a:rPr>
              <a:t>Then B and J averaged over path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49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2209800" cy="934983"/>
          </a:xfrm>
        </p:spPr>
        <p:txBody>
          <a:bodyPr/>
          <a:lstStyle/>
          <a:p>
            <a:r>
              <a:rPr lang="en-US" sz="4000" dirty="0"/>
              <a:t>Notation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0"/>
            <a:ext cx="8229600" cy="5181600"/>
          </a:xfrm>
        </p:spPr>
        <p:txBody>
          <a:bodyPr/>
          <a:lstStyle/>
          <a:p>
            <a:r>
              <a:rPr lang="en-US" sz="2800" dirty="0">
                <a:solidFill>
                  <a:srgbClr val="FFFFCC"/>
                </a:solidFill>
              </a:rPr>
              <a:t>L,M,N = fixed directions for event</a:t>
            </a:r>
          </a:p>
          <a:p>
            <a:endParaRPr lang="en-US" sz="1800" i="1" dirty="0">
              <a:solidFill>
                <a:srgbClr val="FFFFCC"/>
              </a:solidFill>
            </a:endParaRPr>
          </a:p>
          <a:p>
            <a:r>
              <a:rPr lang="en-US" sz="2800" i="1" dirty="0">
                <a:solidFill>
                  <a:srgbClr val="FFFFCC"/>
                </a:solidFill>
              </a:rPr>
              <a:t>n</a:t>
            </a:r>
            <a:r>
              <a:rPr lang="en-US" sz="2800" dirty="0">
                <a:solidFill>
                  <a:srgbClr val="FFFFCC"/>
                </a:solidFill>
              </a:rPr>
              <a:t> = local maximum gradient direction from MDDB  = local normal</a:t>
            </a:r>
          </a:p>
          <a:p>
            <a:r>
              <a:rPr lang="en-US" sz="2800" dirty="0">
                <a:solidFill>
                  <a:srgbClr val="FFFFCC"/>
                </a:solidFill>
              </a:rPr>
              <a:t>m = local minimum gradient direction from MDDB  = local "invariant" direction</a:t>
            </a:r>
          </a:p>
          <a:p>
            <a:r>
              <a:rPr lang="en-US" sz="2800" dirty="0">
                <a:solidFill>
                  <a:srgbClr val="FFFFCC"/>
                </a:solidFill>
              </a:rPr>
              <a:t>l = local intermediate gradient direction from MDDB  = local reconnection direction</a:t>
            </a:r>
          </a:p>
          <a:p>
            <a:endParaRPr lang="en-US" sz="2800" dirty="0">
              <a:solidFill>
                <a:srgbClr val="FFFFCC"/>
              </a:solidFill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105400" cy="269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219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563562"/>
          </a:xfrm>
        </p:spPr>
        <p:txBody>
          <a:bodyPr/>
          <a:lstStyle/>
          <a:p>
            <a:r>
              <a:rPr lang="en-US" dirty="0"/>
              <a:t>Reduced </a:t>
            </a:r>
            <a:r>
              <a:rPr lang="en-US" dirty="0" err="1"/>
              <a:t>Eq</a:t>
            </a:r>
            <a:r>
              <a:rPr lang="en-US" dirty="0"/>
              <a:t> Reconstruction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9" y="762000"/>
            <a:ext cx="9127959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63229"/>
            <a:ext cx="4495800" cy="162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000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771" y="32657"/>
            <a:ext cx="2209800" cy="1796143"/>
          </a:xfrm>
        </p:spPr>
        <p:txBody>
          <a:bodyPr/>
          <a:lstStyle/>
          <a:p>
            <a:r>
              <a:rPr lang="en-US" dirty="0"/>
              <a:t>Velocity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688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778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Reduced and full </a:t>
            </a:r>
            <a:r>
              <a:rPr lang="en-US" dirty="0" err="1"/>
              <a:t>eqs</a:t>
            </a:r>
            <a:r>
              <a:rPr lang="en-US" dirty="0"/>
              <a:t> Error 1st column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92829"/>
            <a:ext cx="4547331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332" y="1143000"/>
            <a:ext cx="459666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820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Reduced and full </a:t>
            </a:r>
            <a:r>
              <a:rPr lang="en-US" dirty="0" err="1"/>
              <a:t>eqs</a:t>
            </a:r>
            <a:r>
              <a:rPr lang="en-US" dirty="0"/>
              <a:t> Error 4th column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09457"/>
            <a:ext cx="454733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332" y="1143000"/>
            <a:ext cx="459666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798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563562"/>
          </a:xfrm>
        </p:spPr>
        <p:txBody>
          <a:bodyPr/>
          <a:lstStyle/>
          <a:p>
            <a:r>
              <a:rPr lang="en-US" sz="4000" dirty="0"/>
              <a:t>The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19600"/>
          </a:xfrm>
        </p:spPr>
        <p:txBody>
          <a:bodyPr/>
          <a:lstStyle/>
          <a:p>
            <a:r>
              <a:rPr lang="en-US" sz="3200" dirty="0">
                <a:solidFill>
                  <a:srgbClr val="FFFFCC"/>
                </a:solidFill>
              </a:rPr>
              <a:t>Find quadratic </a:t>
            </a:r>
            <a:r>
              <a:rPr lang="en-US" sz="3200" dirty="0" err="1">
                <a:solidFill>
                  <a:srgbClr val="FFFFCC"/>
                </a:solidFill>
              </a:rPr>
              <a:t>B</a:t>
            </a:r>
            <a:r>
              <a:rPr lang="en-US" sz="3200" baseline="-25000" dirty="0" err="1">
                <a:solidFill>
                  <a:srgbClr val="FFFFCC"/>
                </a:solidFill>
              </a:rPr>
              <a:t>model</a:t>
            </a:r>
            <a:r>
              <a:rPr lang="en-US" sz="3200" dirty="0">
                <a:solidFill>
                  <a:srgbClr val="FFFFCC"/>
                </a:solidFill>
              </a:rPr>
              <a:t> from fits to </a:t>
            </a:r>
            <a:r>
              <a:rPr lang="en-US" sz="3200" dirty="0" err="1">
                <a:solidFill>
                  <a:srgbClr val="FFFFCC"/>
                </a:solidFill>
              </a:rPr>
              <a:t>B</a:t>
            </a:r>
            <a:r>
              <a:rPr lang="en-US" sz="3200" baseline="-25000" dirty="0" err="1">
                <a:solidFill>
                  <a:srgbClr val="FFFFCC"/>
                </a:solidFill>
              </a:rPr>
              <a:t>sc</a:t>
            </a:r>
            <a:r>
              <a:rPr lang="en-US" sz="3200" dirty="0">
                <a:solidFill>
                  <a:srgbClr val="FFFFCC"/>
                </a:solidFill>
              </a:rPr>
              <a:t> and </a:t>
            </a:r>
            <a:r>
              <a:rPr lang="en-US" sz="3200" dirty="0" err="1">
                <a:solidFill>
                  <a:srgbClr val="FFFFCC"/>
                </a:solidFill>
              </a:rPr>
              <a:t>Jp</a:t>
            </a:r>
            <a:r>
              <a:rPr lang="en-US" sz="3200" baseline="-25000" dirty="0" err="1">
                <a:solidFill>
                  <a:srgbClr val="FFFFCC"/>
                </a:solidFill>
              </a:rPr>
              <a:t>sc</a:t>
            </a:r>
            <a:r>
              <a:rPr lang="en-US" sz="3200" dirty="0">
                <a:solidFill>
                  <a:srgbClr val="FFFFCC"/>
                </a:solidFill>
              </a:rPr>
              <a:t> (assuming </a:t>
            </a:r>
            <a:r>
              <a:rPr lang="en-US" sz="3200" dirty="0" err="1">
                <a:solidFill>
                  <a:srgbClr val="FFFFCC"/>
                </a:solidFill>
              </a:rPr>
              <a:t>Jp</a:t>
            </a:r>
            <a:r>
              <a:rPr lang="en-US" sz="3200" dirty="0">
                <a:solidFill>
                  <a:srgbClr val="FFFFCC"/>
                </a:solidFill>
              </a:rPr>
              <a:t> = </a:t>
            </a:r>
            <a:r>
              <a:rPr lang="en-US" sz="3200" dirty="0">
                <a:solidFill>
                  <a:srgbClr val="FFFFCC"/>
                </a:solidFill>
                <a:sym typeface="Symbol"/>
              </a:rPr>
              <a:t></a:t>
            </a:r>
            <a:r>
              <a:rPr lang="en-US" sz="3200" dirty="0" err="1">
                <a:solidFill>
                  <a:srgbClr val="FFFFCC"/>
                </a:solidFill>
                <a:sym typeface="Symbol"/>
              </a:rPr>
              <a:t>B</a:t>
            </a:r>
            <a:r>
              <a:rPr lang="en-US" sz="3200" baseline="-25000" dirty="0" err="1">
                <a:solidFill>
                  <a:srgbClr val="FFFFCC"/>
                </a:solidFill>
                <a:sym typeface="Symbol"/>
              </a:rPr>
              <a:t>model</a:t>
            </a:r>
            <a:r>
              <a:rPr lang="en-US" sz="3200" dirty="0">
                <a:solidFill>
                  <a:srgbClr val="FFFFCC"/>
                </a:solidFill>
                <a:sym typeface="Symbol"/>
              </a:rPr>
              <a:t>)</a:t>
            </a:r>
          </a:p>
          <a:p>
            <a:r>
              <a:rPr lang="en-US" sz="3200" dirty="0">
                <a:solidFill>
                  <a:srgbClr val="FFFFCC"/>
                </a:solidFill>
                <a:sym typeface="Symbol"/>
              </a:rPr>
              <a:t>Conditions to </a:t>
            </a:r>
            <a:r>
              <a:rPr lang="en-US" sz="3200" dirty="0"/>
              <a:t>keep </a:t>
            </a:r>
            <a:r>
              <a:rPr lang="en-US" sz="3200" dirty="0">
                <a:sym typeface="Symbol"/>
              </a:rPr>
              <a:t></a:t>
            </a:r>
            <a:r>
              <a:rPr lang="en-US" sz="3200" dirty="0" err="1"/>
              <a:t>B</a:t>
            </a:r>
            <a:r>
              <a:rPr lang="en-US" sz="3200" baseline="-25000" dirty="0" err="1"/>
              <a:t>model</a:t>
            </a:r>
            <a:r>
              <a:rPr lang="en-US" sz="3200" dirty="0">
                <a:sym typeface="Symbol"/>
              </a:rPr>
              <a:t> = 0</a:t>
            </a:r>
            <a:endParaRPr lang="en-US" sz="3200" dirty="0">
              <a:solidFill>
                <a:srgbClr val="FFFFCC"/>
              </a:solidFill>
              <a:sym typeface="Symbol"/>
            </a:endParaRPr>
          </a:p>
          <a:p>
            <a:r>
              <a:rPr lang="en-US" sz="3200" dirty="0">
                <a:solidFill>
                  <a:srgbClr val="FFFFCC"/>
                </a:solidFill>
              </a:rPr>
              <a:t>Exact fit for full set of equations (Roy’s method) or least squares fit for reduced set of equations</a:t>
            </a:r>
          </a:p>
          <a:p>
            <a:endParaRPr lang="en-US" sz="32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496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Overfitting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251196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63246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“Machine Learning and Pattern Recognition”, Bishop</a:t>
            </a:r>
          </a:p>
        </p:txBody>
      </p:sp>
    </p:spTree>
    <p:extLst>
      <p:ext uri="{BB962C8B-B14F-4D97-AF65-F5344CB8AC3E}">
        <p14:creationId xmlns:p14="http://schemas.microsoft.com/office/powerpoint/2010/main" val="1072405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762000"/>
            <a:ext cx="42957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563562"/>
          </a:xfrm>
        </p:spPr>
        <p:txBody>
          <a:bodyPr/>
          <a:lstStyle/>
          <a:p>
            <a:r>
              <a:rPr lang="en-US" dirty="0"/>
              <a:t>Signs of Overfitting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6300"/>
            <a:ext cx="4669906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4038601"/>
            <a:ext cx="579258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859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9050"/>
            <a:ext cx="8229600" cy="563562"/>
          </a:xfrm>
        </p:spPr>
        <p:txBody>
          <a:bodyPr/>
          <a:lstStyle/>
          <a:p>
            <a:r>
              <a:rPr lang="en-US" dirty="0"/>
              <a:t>Polynomial Expansion of </a:t>
            </a:r>
            <a:r>
              <a:rPr lang="en-US" b="1" dirty="0"/>
              <a:t>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85801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734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Artificial Features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56289"/>
            <a:ext cx="6400800" cy="580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912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63562"/>
          </a:xfrm>
        </p:spPr>
        <p:txBody>
          <a:bodyPr/>
          <a:lstStyle/>
          <a:p>
            <a:r>
              <a:rPr lang="en-US" sz="3000" dirty="0"/>
              <a:t>11 Jul 17 </a:t>
            </a:r>
            <a:r>
              <a:rPr lang="en-US" sz="3000" dirty="0" err="1"/>
              <a:t>Mgtail</a:t>
            </a:r>
            <a:r>
              <a:rPr lang="en-US" sz="3000" dirty="0"/>
              <a:t> Event (</a:t>
            </a:r>
            <a:r>
              <a:rPr lang="en-US" sz="3000" dirty="0" err="1"/>
              <a:t>Torbert</a:t>
            </a:r>
            <a:r>
              <a:rPr lang="en-US" sz="3000" dirty="0"/>
              <a:t> et al., Science, 2018)</a:t>
            </a:r>
          </a:p>
        </p:txBody>
      </p:sp>
      <p:pic>
        <p:nvPicPr>
          <p:cNvPr id="4" name="Torbert EDR L3 2018-10-12_16-21-1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808949"/>
            <a:ext cx="9144000" cy="6049051"/>
          </a:xfrm>
        </p:spPr>
      </p:pic>
    </p:spTree>
    <p:extLst>
      <p:ext uri="{BB962C8B-B14F-4D97-AF65-F5344CB8AC3E}">
        <p14:creationId xmlns:p14="http://schemas.microsoft.com/office/powerpoint/2010/main" val="425827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Tracking X Point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3000"/>
            <a:ext cx="9215989" cy="567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36109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FFCC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FFCC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89734</TotalTime>
  <Words>397</Words>
  <Application>Microsoft Office PowerPoint</Application>
  <PresentationFormat>On-screen Show (4:3)</PresentationFormat>
  <Paragraphs>47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Arial</vt:lpstr>
      <vt:lpstr>Default Design</vt:lpstr>
      <vt:lpstr>Test of Polynomial Reconstruction of the Magnetic Field</vt:lpstr>
      <vt:lpstr>Notation</vt:lpstr>
      <vt:lpstr>The idea</vt:lpstr>
      <vt:lpstr>Overfitting</vt:lpstr>
      <vt:lpstr>Signs of Overfitting</vt:lpstr>
      <vt:lpstr>Polynomial Expansion of B</vt:lpstr>
      <vt:lpstr>Artificial Features</vt:lpstr>
      <vt:lpstr>11 Jul 17 Mgtail Event (Torbert et al., Science, 2018)</vt:lpstr>
      <vt:lpstr>Tracking X Point</vt:lpstr>
      <vt:lpstr>Virtual spacecraft flying through large-scale 3D PIC simulation (Yi-Hsin Liu et al., JGR, 2018)</vt:lpstr>
      <vt:lpstr>Video of structure moving past virtual spacecraft</vt:lpstr>
      <vt:lpstr>Reduced-Full Eqs Comparison</vt:lpstr>
      <vt:lpstr>Reduced and full eqs Error 2nd column</vt:lpstr>
      <vt:lpstr>3D dB</vt:lpstr>
      <vt:lpstr>Reduced-Full Eqs Comparison</vt:lpstr>
      <vt:lpstr>Reduced and full eqs Error 3nd column</vt:lpstr>
      <vt:lpstr>Reduced-Full Eqs Comparison</vt:lpstr>
      <vt:lpstr>Conclusions</vt:lpstr>
      <vt:lpstr>Spacecraft separation</vt:lpstr>
      <vt:lpstr>Reduced Eq Reconstruction</vt:lpstr>
      <vt:lpstr>Velocity</vt:lpstr>
      <vt:lpstr>Reduced and full eqs Error 1st column</vt:lpstr>
      <vt:lpstr>Reduced and full eqs Error 4th column</vt:lpstr>
    </vt:vector>
  </TitlesOfParts>
  <Company>Dartmouth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Ion Cyclotron Waves and Pressure Evolution in the Magnetosheath</dc:title>
  <dc:creator>Richard E. Denton</dc:creator>
  <cp:lastModifiedBy>Richard E. Denton</cp:lastModifiedBy>
  <cp:revision>2146</cp:revision>
  <dcterms:created xsi:type="dcterms:W3CDTF">2005-05-12T16:11:19Z</dcterms:created>
  <dcterms:modified xsi:type="dcterms:W3CDTF">2019-02-20T14:54:55Z</dcterms:modified>
</cp:coreProperties>
</file>