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7" r:id="rId2"/>
  </p:sldIdLst>
  <p:sldSz cx="51206400" cy="36026725"/>
  <p:notesSz cx="50746025" cy="32458025"/>
  <p:defaultTextStyle>
    <a:defPPr>
      <a:defRPr lang="en-US"/>
    </a:defPPr>
    <a:lvl1pPr algn="l" rtl="0" eaLnBrk="0" fontAlgn="base" hangingPunct="0">
      <a:spcBef>
        <a:spcPct val="0"/>
      </a:spcBef>
      <a:spcAft>
        <a:spcPct val="0"/>
      </a:spcAft>
      <a:defRPr sz="2200" kern="1200">
        <a:solidFill>
          <a:schemeClr val="tx1"/>
        </a:solidFill>
        <a:latin typeface="Times" pitchFamily="-111" charset="0"/>
        <a:ea typeface="+mn-ea"/>
        <a:cs typeface="+mn-cs"/>
      </a:defRPr>
    </a:lvl1pPr>
    <a:lvl2pPr marL="456970" algn="l" rtl="0" eaLnBrk="0" fontAlgn="base" hangingPunct="0">
      <a:spcBef>
        <a:spcPct val="0"/>
      </a:spcBef>
      <a:spcAft>
        <a:spcPct val="0"/>
      </a:spcAft>
      <a:defRPr sz="2200" kern="1200">
        <a:solidFill>
          <a:schemeClr val="tx1"/>
        </a:solidFill>
        <a:latin typeface="Times" pitchFamily="-111" charset="0"/>
        <a:ea typeface="+mn-ea"/>
        <a:cs typeface="+mn-cs"/>
      </a:defRPr>
    </a:lvl2pPr>
    <a:lvl3pPr marL="913940" algn="l" rtl="0" eaLnBrk="0" fontAlgn="base" hangingPunct="0">
      <a:spcBef>
        <a:spcPct val="0"/>
      </a:spcBef>
      <a:spcAft>
        <a:spcPct val="0"/>
      </a:spcAft>
      <a:defRPr sz="2200" kern="1200">
        <a:solidFill>
          <a:schemeClr val="tx1"/>
        </a:solidFill>
        <a:latin typeface="Times" pitchFamily="-111" charset="0"/>
        <a:ea typeface="+mn-ea"/>
        <a:cs typeface="+mn-cs"/>
      </a:defRPr>
    </a:lvl3pPr>
    <a:lvl4pPr marL="1370909" algn="l" rtl="0" eaLnBrk="0" fontAlgn="base" hangingPunct="0">
      <a:spcBef>
        <a:spcPct val="0"/>
      </a:spcBef>
      <a:spcAft>
        <a:spcPct val="0"/>
      </a:spcAft>
      <a:defRPr sz="2200" kern="1200">
        <a:solidFill>
          <a:schemeClr val="tx1"/>
        </a:solidFill>
        <a:latin typeface="Times" pitchFamily="-111" charset="0"/>
        <a:ea typeface="+mn-ea"/>
        <a:cs typeface="+mn-cs"/>
      </a:defRPr>
    </a:lvl4pPr>
    <a:lvl5pPr marL="1827874" algn="l" rtl="0" eaLnBrk="0" fontAlgn="base" hangingPunct="0">
      <a:spcBef>
        <a:spcPct val="0"/>
      </a:spcBef>
      <a:spcAft>
        <a:spcPct val="0"/>
      </a:spcAft>
      <a:defRPr sz="2200" kern="1200">
        <a:solidFill>
          <a:schemeClr val="tx1"/>
        </a:solidFill>
        <a:latin typeface="Times" pitchFamily="-111" charset="0"/>
        <a:ea typeface="+mn-ea"/>
        <a:cs typeface="+mn-cs"/>
      </a:defRPr>
    </a:lvl5pPr>
    <a:lvl6pPr marL="2284843" algn="l" defTabSz="456970" rtl="0" eaLnBrk="1" latinLnBrk="0" hangingPunct="1">
      <a:defRPr sz="2200" kern="1200">
        <a:solidFill>
          <a:schemeClr val="tx1"/>
        </a:solidFill>
        <a:latin typeface="Times" pitchFamily="-111" charset="0"/>
        <a:ea typeface="+mn-ea"/>
        <a:cs typeface="+mn-cs"/>
      </a:defRPr>
    </a:lvl6pPr>
    <a:lvl7pPr marL="2741813" algn="l" defTabSz="456970" rtl="0" eaLnBrk="1" latinLnBrk="0" hangingPunct="1">
      <a:defRPr sz="2200" kern="1200">
        <a:solidFill>
          <a:schemeClr val="tx1"/>
        </a:solidFill>
        <a:latin typeface="Times" pitchFamily="-111" charset="0"/>
        <a:ea typeface="+mn-ea"/>
        <a:cs typeface="+mn-cs"/>
      </a:defRPr>
    </a:lvl7pPr>
    <a:lvl8pPr marL="3198783" algn="l" defTabSz="456970" rtl="0" eaLnBrk="1" latinLnBrk="0" hangingPunct="1">
      <a:defRPr sz="2200" kern="1200">
        <a:solidFill>
          <a:schemeClr val="tx1"/>
        </a:solidFill>
        <a:latin typeface="Times" pitchFamily="-111" charset="0"/>
        <a:ea typeface="+mn-ea"/>
        <a:cs typeface="+mn-cs"/>
      </a:defRPr>
    </a:lvl8pPr>
    <a:lvl9pPr marL="3655753" algn="l" defTabSz="456970" rtl="0" eaLnBrk="1" latinLnBrk="0" hangingPunct="1">
      <a:defRPr sz="2200" kern="1200">
        <a:solidFill>
          <a:schemeClr val="tx1"/>
        </a:solidFill>
        <a:latin typeface="Times" pitchFamily="-111" charset="0"/>
        <a:ea typeface="+mn-ea"/>
        <a:cs typeface="+mn-cs"/>
      </a:defRPr>
    </a:lvl9pPr>
  </p:defaultTextStyle>
  <p:extLst>
    <p:ext uri="{EFAFB233-063F-42B5-8137-9DF3F51BA10A}">
      <p15:sldGuideLst xmlns:p15="http://schemas.microsoft.com/office/powerpoint/2012/main">
        <p15:guide id="1" orient="horz" pos="13380" userDrawn="1">
          <p15:clr>
            <a:srgbClr val="A4A3A4"/>
          </p15:clr>
        </p15:guide>
        <p15:guide id="2" pos="145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CC"/>
    <a:srgbClr val="FFE697"/>
    <a:srgbClr val="FFF0C1"/>
    <a:srgbClr val="E8D4E6"/>
    <a:srgbClr val="BDFFBD"/>
    <a:srgbClr val="99FF99"/>
    <a:srgbClr val="C7E6A4"/>
    <a:srgbClr val="CC0A21"/>
    <a:srgbClr val="1C1E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48" autoAdjust="0"/>
    <p:restoredTop sz="96344" autoAdjust="0"/>
  </p:normalViewPr>
  <p:slideViewPr>
    <p:cSldViewPr>
      <p:cViewPr>
        <p:scale>
          <a:sx n="40" d="100"/>
          <a:sy n="40" d="100"/>
        </p:scale>
        <p:origin x="1032" y="456"/>
      </p:cViewPr>
      <p:guideLst>
        <p:guide orient="horz" pos="13380"/>
        <p:guide pos="145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1990050" cy="1622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28744863" y="0"/>
            <a:ext cx="21990050" cy="1622425"/>
          </a:xfrm>
          <a:prstGeom prst="rect">
            <a:avLst/>
          </a:prstGeom>
        </p:spPr>
        <p:txBody>
          <a:bodyPr vert="horz" lIns="91440" tIns="45720" rIns="91440" bIns="45720" rtlCol="0"/>
          <a:lstStyle>
            <a:lvl1pPr algn="r">
              <a:defRPr sz="1200"/>
            </a:lvl1pPr>
          </a:lstStyle>
          <a:p>
            <a:fld id="{B2BC9D50-3696-9548-B12A-B148EB79928F}" type="datetimeFigureOut">
              <a:rPr lang="en-US" smtClean="0"/>
              <a:pPr/>
              <a:t>2/13/19</a:t>
            </a:fld>
            <a:endParaRPr lang="en-US" dirty="0"/>
          </a:p>
        </p:txBody>
      </p:sp>
      <p:sp>
        <p:nvSpPr>
          <p:cNvPr id="4" name="Footer Placeholder 3"/>
          <p:cNvSpPr>
            <a:spLocks noGrp="1"/>
          </p:cNvSpPr>
          <p:nvPr>
            <p:ph type="ftr" sz="quarter" idx="2"/>
          </p:nvPr>
        </p:nvSpPr>
        <p:spPr>
          <a:xfrm>
            <a:off x="0" y="30829250"/>
            <a:ext cx="21990050" cy="1622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28744863" y="30829250"/>
            <a:ext cx="21990050" cy="1622425"/>
          </a:xfrm>
          <a:prstGeom prst="rect">
            <a:avLst/>
          </a:prstGeom>
        </p:spPr>
        <p:txBody>
          <a:bodyPr vert="horz" lIns="91440" tIns="45720" rIns="91440" bIns="45720" rtlCol="0" anchor="b"/>
          <a:lstStyle>
            <a:lvl1pPr algn="r">
              <a:defRPr sz="1200"/>
            </a:lvl1pPr>
          </a:lstStyle>
          <a:p>
            <a:fld id="{64C2EF0F-219B-CE44-8532-D3C73EFB4759}" type="slidenum">
              <a:rPr lang="en-US" smtClean="0"/>
              <a:pPr/>
              <a:t>‹#›</a:t>
            </a:fld>
            <a:endParaRPr lang="en-US" dirty="0"/>
          </a:p>
        </p:txBody>
      </p:sp>
    </p:spTree>
    <p:extLst>
      <p:ext uri="{BB962C8B-B14F-4D97-AF65-F5344CB8AC3E}">
        <p14:creationId xmlns:p14="http://schemas.microsoft.com/office/powerpoint/2010/main" val="126182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1990050" cy="1622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8744863" y="0"/>
            <a:ext cx="21990050" cy="1622425"/>
          </a:xfrm>
          <a:prstGeom prst="rect">
            <a:avLst/>
          </a:prstGeom>
        </p:spPr>
        <p:txBody>
          <a:bodyPr vert="horz" lIns="91440" tIns="45720" rIns="91440" bIns="45720" rtlCol="0"/>
          <a:lstStyle>
            <a:lvl1pPr algn="r">
              <a:defRPr sz="1200"/>
            </a:lvl1pPr>
          </a:lstStyle>
          <a:p>
            <a:fld id="{DC2C70E6-1BE3-E342-809E-9D55F0E62BA6}" type="datetimeFigureOut">
              <a:rPr lang="en-US" smtClean="0"/>
              <a:pPr/>
              <a:t>2/13/19</a:t>
            </a:fld>
            <a:endParaRPr lang="en-US" dirty="0"/>
          </a:p>
        </p:txBody>
      </p:sp>
      <p:sp>
        <p:nvSpPr>
          <p:cNvPr id="4" name="Slide Image Placeholder 3"/>
          <p:cNvSpPr>
            <a:spLocks noGrp="1" noRot="1" noChangeAspect="1"/>
          </p:cNvSpPr>
          <p:nvPr>
            <p:ph type="sldImg" idx="2"/>
          </p:nvPr>
        </p:nvSpPr>
        <p:spPr>
          <a:xfrm>
            <a:off x="16722725" y="2433638"/>
            <a:ext cx="17300575" cy="121729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5075238" y="15417800"/>
            <a:ext cx="40595550" cy="146065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0829250"/>
            <a:ext cx="21990050" cy="1622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8744863" y="30829250"/>
            <a:ext cx="21990050" cy="1622425"/>
          </a:xfrm>
          <a:prstGeom prst="rect">
            <a:avLst/>
          </a:prstGeom>
        </p:spPr>
        <p:txBody>
          <a:bodyPr vert="horz" lIns="91440" tIns="45720" rIns="91440" bIns="45720" rtlCol="0" anchor="b"/>
          <a:lstStyle>
            <a:lvl1pPr algn="r">
              <a:defRPr sz="1200"/>
            </a:lvl1pPr>
          </a:lstStyle>
          <a:p>
            <a:fld id="{074390ED-A71F-1340-BD5A-B7635C5B7857}" type="slidenum">
              <a:rPr lang="en-US" smtClean="0"/>
              <a:pPr/>
              <a:t>‹#›</a:t>
            </a:fld>
            <a:endParaRPr lang="en-US" dirty="0"/>
          </a:p>
        </p:txBody>
      </p:sp>
    </p:spTree>
    <p:extLst>
      <p:ext uri="{BB962C8B-B14F-4D97-AF65-F5344CB8AC3E}">
        <p14:creationId xmlns:p14="http://schemas.microsoft.com/office/powerpoint/2010/main" val="1882098035"/>
      </p:ext>
    </p:extLst>
  </p:cSld>
  <p:clrMap bg1="lt1" tx1="dk1" bg2="lt2" tx2="dk2" accent1="accent1" accent2="accent2" accent3="accent3" accent4="accent4" accent5="accent5" accent6="accent6" hlink="hlink" folHlink="folHlink"/>
  <p:notesStyle>
    <a:lvl1pPr marL="0" algn="l" defTabSz="456970" rtl="0" eaLnBrk="1" latinLnBrk="0" hangingPunct="1">
      <a:defRPr sz="1100" kern="1200">
        <a:solidFill>
          <a:schemeClr val="tx1"/>
        </a:solidFill>
        <a:latin typeface="+mn-lt"/>
        <a:ea typeface="+mn-ea"/>
        <a:cs typeface="+mn-cs"/>
      </a:defRPr>
    </a:lvl1pPr>
    <a:lvl2pPr marL="456970" algn="l" defTabSz="456970" rtl="0" eaLnBrk="1" latinLnBrk="0" hangingPunct="1">
      <a:defRPr sz="1100" kern="1200">
        <a:solidFill>
          <a:schemeClr val="tx1"/>
        </a:solidFill>
        <a:latin typeface="+mn-lt"/>
        <a:ea typeface="+mn-ea"/>
        <a:cs typeface="+mn-cs"/>
      </a:defRPr>
    </a:lvl2pPr>
    <a:lvl3pPr marL="913940" algn="l" defTabSz="456970" rtl="0" eaLnBrk="1" latinLnBrk="0" hangingPunct="1">
      <a:defRPr sz="1100" kern="1200">
        <a:solidFill>
          <a:schemeClr val="tx1"/>
        </a:solidFill>
        <a:latin typeface="+mn-lt"/>
        <a:ea typeface="+mn-ea"/>
        <a:cs typeface="+mn-cs"/>
      </a:defRPr>
    </a:lvl3pPr>
    <a:lvl4pPr marL="1370909" algn="l" defTabSz="456970" rtl="0" eaLnBrk="1" latinLnBrk="0" hangingPunct="1">
      <a:defRPr sz="1100" kern="1200">
        <a:solidFill>
          <a:schemeClr val="tx1"/>
        </a:solidFill>
        <a:latin typeface="+mn-lt"/>
        <a:ea typeface="+mn-ea"/>
        <a:cs typeface="+mn-cs"/>
      </a:defRPr>
    </a:lvl4pPr>
    <a:lvl5pPr marL="1827874" algn="l" defTabSz="456970" rtl="0" eaLnBrk="1" latinLnBrk="0" hangingPunct="1">
      <a:defRPr sz="1100" kern="1200">
        <a:solidFill>
          <a:schemeClr val="tx1"/>
        </a:solidFill>
        <a:latin typeface="+mn-lt"/>
        <a:ea typeface="+mn-ea"/>
        <a:cs typeface="+mn-cs"/>
      </a:defRPr>
    </a:lvl5pPr>
    <a:lvl6pPr marL="2284843" algn="l" defTabSz="456970" rtl="0" eaLnBrk="1" latinLnBrk="0" hangingPunct="1">
      <a:defRPr sz="1100" kern="1200">
        <a:solidFill>
          <a:schemeClr val="tx1"/>
        </a:solidFill>
        <a:latin typeface="+mn-lt"/>
        <a:ea typeface="+mn-ea"/>
        <a:cs typeface="+mn-cs"/>
      </a:defRPr>
    </a:lvl6pPr>
    <a:lvl7pPr marL="2741813" algn="l" defTabSz="456970" rtl="0" eaLnBrk="1" latinLnBrk="0" hangingPunct="1">
      <a:defRPr sz="1100" kern="1200">
        <a:solidFill>
          <a:schemeClr val="tx1"/>
        </a:solidFill>
        <a:latin typeface="+mn-lt"/>
        <a:ea typeface="+mn-ea"/>
        <a:cs typeface="+mn-cs"/>
      </a:defRPr>
    </a:lvl7pPr>
    <a:lvl8pPr marL="3198783" algn="l" defTabSz="456970" rtl="0" eaLnBrk="1" latinLnBrk="0" hangingPunct="1">
      <a:defRPr sz="1100" kern="1200">
        <a:solidFill>
          <a:schemeClr val="tx1"/>
        </a:solidFill>
        <a:latin typeface="+mn-lt"/>
        <a:ea typeface="+mn-ea"/>
        <a:cs typeface="+mn-cs"/>
      </a:defRPr>
    </a:lvl8pPr>
    <a:lvl9pPr marL="3655753" algn="l" defTabSz="45697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22725" y="2433638"/>
            <a:ext cx="17300575" cy="12172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390ED-A71F-1340-BD5A-B7635C5B7857}" type="slidenum">
              <a:rPr lang="en-US" smtClean="0"/>
              <a:pPr/>
              <a:t>1</a:t>
            </a:fld>
            <a:endParaRPr lang="en-US" dirty="0"/>
          </a:p>
        </p:txBody>
      </p:sp>
    </p:spTree>
    <p:extLst>
      <p:ext uri="{BB962C8B-B14F-4D97-AF65-F5344CB8AC3E}">
        <p14:creationId xmlns:p14="http://schemas.microsoft.com/office/powerpoint/2010/main" val="392880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72" y="11191342"/>
            <a:ext cx="43526073" cy="7722990"/>
          </a:xfrm>
        </p:spPr>
        <p:txBody>
          <a:bodyPr/>
          <a:lstStyle/>
          <a:p>
            <a:r>
              <a:rPr lang="en-US"/>
              <a:t>Click to edit Master title style</a:t>
            </a:r>
          </a:p>
        </p:txBody>
      </p:sp>
      <p:sp>
        <p:nvSpPr>
          <p:cNvPr id="3" name="Subtitle 2"/>
          <p:cNvSpPr>
            <a:spLocks noGrp="1"/>
          </p:cNvSpPr>
          <p:nvPr>
            <p:ph type="subTitle" idx="1"/>
          </p:nvPr>
        </p:nvSpPr>
        <p:spPr>
          <a:xfrm>
            <a:off x="7680333" y="20415448"/>
            <a:ext cx="35845751" cy="9206236"/>
          </a:xfrm>
        </p:spPr>
        <p:txBody>
          <a:bodyPr/>
          <a:lstStyle>
            <a:lvl1pPr marL="0" indent="0" algn="ctr">
              <a:buNone/>
              <a:defRPr/>
            </a:lvl1pPr>
            <a:lvl2pPr marL="551106" indent="0" algn="ctr">
              <a:buNone/>
              <a:defRPr/>
            </a:lvl2pPr>
            <a:lvl3pPr marL="1102212" indent="0" algn="ctr">
              <a:buNone/>
              <a:defRPr/>
            </a:lvl3pPr>
            <a:lvl4pPr marL="1653316" indent="0" algn="ctr">
              <a:buNone/>
              <a:defRPr/>
            </a:lvl4pPr>
            <a:lvl5pPr marL="2204416" indent="0" algn="ctr">
              <a:buNone/>
              <a:defRPr/>
            </a:lvl5pPr>
            <a:lvl6pPr marL="2755521" indent="0" algn="ctr">
              <a:buNone/>
              <a:defRPr/>
            </a:lvl6pPr>
            <a:lvl7pPr marL="3306626" indent="0" algn="ctr">
              <a:buNone/>
              <a:defRPr/>
            </a:lvl7pPr>
            <a:lvl8pPr marL="3857732" indent="0" algn="ctr">
              <a:buNone/>
              <a:defRPr/>
            </a:lvl8pPr>
            <a:lvl9pPr marL="4408838"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9A2D810C-7CFE-F048-A945-0D70E3C07F8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2E459C18-F78E-454B-B74B-458CF8A1A50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8" y="3201786"/>
            <a:ext cx="10880727" cy="288219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0167" y="3201786"/>
            <a:ext cx="32492953" cy="288219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65AC8129-EB6B-5B42-BA6A-646CC85A852E}"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C98DA5FC-16E8-CA44-812A-01DE9CB376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6" y="23151107"/>
            <a:ext cx="43526073" cy="7154114"/>
          </a:xfrm>
        </p:spPr>
        <p:txBody>
          <a:bodyPr anchor="t"/>
          <a:lstStyle>
            <a:lvl1pPr algn="l">
              <a:defRPr sz="4583" b="1" cap="all"/>
            </a:lvl1pPr>
          </a:lstStyle>
          <a:p>
            <a:r>
              <a:rPr lang="en-US"/>
              <a:t>Click to edit Master title style</a:t>
            </a:r>
          </a:p>
        </p:txBody>
      </p:sp>
      <p:sp>
        <p:nvSpPr>
          <p:cNvPr id="3" name="Text Placeholder 2"/>
          <p:cNvSpPr>
            <a:spLocks noGrp="1"/>
          </p:cNvSpPr>
          <p:nvPr>
            <p:ph type="body" idx="1"/>
          </p:nvPr>
        </p:nvSpPr>
        <p:spPr>
          <a:xfrm>
            <a:off x="4044956" y="15270259"/>
            <a:ext cx="43526073" cy="7880849"/>
          </a:xfrm>
        </p:spPr>
        <p:txBody>
          <a:bodyPr anchor="b"/>
          <a:lstStyle>
            <a:lvl1pPr marL="0" indent="0">
              <a:buNone/>
              <a:defRPr sz="2653"/>
            </a:lvl1pPr>
            <a:lvl2pPr marL="551106" indent="0">
              <a:buNone/>
              <a:defRPr sz="1930"/>
            </a:lvl2pPr>
            <a:lvl3pPr marL="1102212" indent="0">
              <a:buNone/>
              <a:defRPr sz="1930"/>
            </a:lvl3pPr>
            <a:lvl4pPr marL="1653316" indent="0">
              <a:buNone/>
              <a:defRPr sz="1930"/>
            </a:lvl4pPr>
            <a:lvl5pPr marL="2204416" indent="0">
              <a:buNone/>
              <a:defRPr sz="1930"/>
            </a:lvl5pPr>
            <a:lvl6pPr marL="2755521" indent="0">
              <a:buNone/>
              <a:defRPr sz="1930"/>
            </a:lvl6pPr>
            <a:lvl7pPr marL="3306626" indent="0">
              <a:buNone/>
              <a:defRPr sz="1930"/>
            </a:lvl7pPr>
            <a:lvl8pPr marL="3857732" indent="0">
              <a:buNone/>
              <a:defRPr sz="1930"/>
            </a:lvl8pPr>
            <a:lvl9pPr marL="4408838" indent="0">
              <a:buNone/>
              <a:defRPr sz="193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5A3D4DF0-6B8F-8D48-8206-923EE9BE842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0169" y="10408024"/>
            <a:ext cx="21686834" cy="21615736"/>
          </a:xfrm>
        </p:spPr>
        <p:txBody>
          <a:bodyPr/>
          <a:lstStyle>
            <a:lvl1pPr>
              <a:defRPr sz="3256"/>
            </a:lvl1pPr>
            <a:lvl2pPr>
              <a:defRPr sz="2653"/>
            </a:lvl2pPr>
            <a:lvl3pPr>
              <a:defRPr sz="2653"/>
            </a:lvl3pPr>
            <a:lvl4pPr>
              <a:defRPr sz="1930"/>
            </a:lvl4pPr>
            <a:lvl5pPr>
              <a:defRPr sz="1930"/>
            </a:lvl5pPr>
            <a:lvl6pPr>
              <a:defRPr sz="1930"/>
            </a:lvl6pPr>
            <a:lvl7pPr>
              <a:defRPr sz="1930"/>
            </a:lvl7pPr>
            <a:lvl8pPr>
              <a:defRPr sz="1930"/>
            </a:lvl8pPr>
            <a:lvl9pPr>
              <a:defRPr sz="19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399" y="10408024"/>
            <a:ext cx="21686840" cy="21615736"/>
          </a:xfrm>
        </p:spPr>
        <p:txBody>
          <a:bodyPr/>
          <a:lstStyle>
            <a:lvl1pPr>
              <a:defRPr sz="3256"/>
            </a:lvl1pPr>
            <a:lvl2pPr>
              <a:defRPr sz="2653"/>
            </a:lvl2pPr>
            <a:lvl3pPr>
              <a:defRPr sz="2653"/>
            </a:lvl3pPr>
            <a:lvl4pPr>
              <a:defRPr sz="1930"/>
            </a:lvl4pPr>
            <a:lvl5pPr>
              <a:defRPr sz="1930"/>
            </a:lvl5pPr>
            <a:lvl6pPr>
              <a:defRPr sz="1930"/>
            </a:lvl6pPr>
            <a:lvl7pPr>
              <a:defRPr sz="1930"/>
            </a:lvl7pPr>
            <a:lvl8pPr>
              <a:defRPr sz="1930"/>
            </a:lvl8pPr>
            <a:lvl9pPr>
              <a:defRPr sz="19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CD11EADB-569F-9B4B-B527-A0352B4E21A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45" y="1443035"/>
            <a:ext cx="46085127" cy="600445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9" y="8064022"/>
            <a:ext cx="22625053" cy="3361123"/>
          </a:xfrm>
        </p:spPr>
        <p:txBody>
          <a:bodyPr anchor="b"/>
          <a:lstStyle>
            <a:lvl1pPr marL="0" indent="0">
              <a:buNone/>
              <a:defRPr sz="2653" b="1"/>
            </a:lvl1pPr>
            <a:lvl2pPr marL="551106" indent="0">
              <a:buNone/>
              <a:defRPr sz="2653" b="1"/>
            </a:lvl2pPr>
            <a:lvl3pPr marL="1102212" indent="0">
              <a:buNone/>
              <a:defRPr sz="1930" b="1"/>
            </a:lvl3pPr>
            <a:lvl4pPr marL="1653316" indent="0">
              <a:buNone/>
              <a:defRPr sz="1930" b="1"/>
            </a:lvl4pPr>
            <a:lvl5pPr marL="2204416" indent="0">
              <a:buNone/>
              <a:defRPr sz="1930" b="1"/>
            </a:lvl5pPr>
            <a:lvl6pPr marL="2755521" indent="0">
              <a:buNone/>
              <a:defRPr sz="1930" b="1"/>
            </a:lvl6pPr>
            <a:lvl7pPr marL="3306626" indent="0">
              <a:buNone/>
              <a:defRPr sz="1930" b="1"/>
            </a:lvl7pPr>
            <a:lvl8pPr marL="3857732" indent="0">
              <a:buNone/>
              <a:defRPr sz="1930" b="1"/>
            </a:lvl8pPr>
            <a:lvl9pPr marL="4408838" indent="0">
              <a:buNone/>
              <a:defRPr sz="1930" b="1"/>
            </a:lvl9pPr>
          </a:lstStyle>
          <a:p>
            <a:pPr lvl="0"/>
            <a:r>
              <a:rPr lang="en-US"/>
              <a:t>Click to edit Master text styles</a:t>
            </a:r>
          </a:p>
        </p:txBody>
      </p:sp>
      <p:sp>
        <p:nvSpPr>
          <p:cNvPr id="4" name="Content Placeholder 3"/>
          <p:cNvSpPr>
            <a:spLocks noGrp="1"/>
          </p:cNvSpPr>
          <p:nvPr>
            <p:ph sz="half" idx="2"/>
          </p:nvPr>
        </p:nvSpPr>
        <p:spPr>
          <a:xfrm>
            <a:off x="2560639" y="11425143"/>
            <a:ext cx="22625053" cy="20756468"/>
          </a:xfrm>
        </p:spPr>
        <p:txBody>
          <a:bodyPr/>
          <a:lstStyle>
            <a:lvl1pPr>
              <a:defRPr sz="2653"/>
            </a:lvl1pPr>
            <a:lvl2pPr>
              <a:defRPr sz="2653"/>
            </a:lvl2pPr>
            <a:lvl3pPr>
              <a:defRPr sz="1930"/>
            </a:lvl3pPr>
            <a:lvl4pPr>
              <a:defRPr sz="1930"/>
            </a:lvl4pPr>
            <a:lvl5pPr>
              <a:defRPr sz="1930"/>
            </a:lvl5pPr>
            <a:lvl6pPr>
              <a:defRPr sz="1930"/>
            </a:lvl6pPr>
            <a:lvl7pPr>
              <a:defRPr sz="1930"/>
            </a:lvl7pPr>
            <a:lvl8pPr>
              <a:defRPr sz="1930"/>
            </a:lvl8pPr>
            <a:lvl9pPr>
              <a:defRPr sz="19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6" y="8064022"/>
            <a:ext cx="22632988" cy="3361123"/>
          </a:xfrm>
        </p:spPr>
        <p:txBody>
          <a:bodyPr anchor="b"/>
          <a:lstStyle>
            <a:lvl1pPr marL="0" indent="0">
              <a:buNone/>
              <a:defRPr sz="2653" b="1"/>
            </a:lvl1pPr>
            <a:lvl2pPr marL="551106" indent="0">
              <a:buNone/>
              <a:defRPr sz="2653" b="1"/>
            </a:lvl2pPr>
            <a:lvl3pPr marL="1102212" indent="0">
              <a:buNone/>
              <a:defRPr sz="1930" b="1"/>
            </a:lvl3pPr>
            <a:lvl4pPr marL="1653316" indent="0">
              <a:buNone/>
              <a:defRPr sz="1930" b="1"/>
            </a:lvl4pPr>
            <a:lvl5pPr marL="2204416" indent="0">
              <a:buNone/>
              <a:defRPr sz="1930" b="1"/>
            </a:lvl5pPr>
            <a:lvl6pPr marL="2755521" indent="0">
              <a:buNone/>
              <a:defRPr sz="1930" b="1"/>
            </a:lvl6pPr>
            <a:lvl7pPr marL="3306626" indent="0">
              <a:buNone/>
              <a:defRPr sz="1930" b="1"/>
            </a:lvl7pPr>
            <a:lvl8pPr marL="3857732" indent="0">
              <a:buNone/>
              <a:defRPr sz="1930" b="1"/>
            </a:lvl8pPr>
            <a:lvl9pPr marL="4408838" indent="0">
              <a:buNone/>
              <a:defRPr sz="1930" b="1"/>
            </a:lvl9pPr>
          </a:lstStyle>
          <a:p>
            <a:pPr lvl="0"/>
            <a:r>
              <a:rPr lang="en-US"/>
              <a:t>Click to edit Master text styles</a:t>
            </a:r>
          </a:p>
        </p:txBody>
      </p:sp>
      <p:sp>
        <p:nvSpPr>
          <p:cNvPr id="6" name="Content Placeholder 5"/>
          <p:cNvSpPr>
            <a:spLocks noGrp="1"/>
          </p:cNvSpPr>
          <p:nvPr>
            <p:ph sz="quarter" idx="4"/>
          </p:nvPr>
        </p:nvSpPr>
        <p:spPr>
          <a:xfrm>
            <a:off x="26012776" y="11425143"/>
            <a:ext cx="22632988" cy="20756468"/>
          </a:xfrm>
        </p:spPr>
        <p:txBody>
          <a:bodyPr/>
          <a:lstStyle>
            <a:lvl1pPr>
              <a:defRPr sz="2653"/>
            </a:lvl1pPr>
            <a:lvl2pPr>
              <a:defRPr sz="2653"/>
            </a:lvl2pPr>
            <a:lvl3pPr>
              <a:defRPr sz="1930"/>
            </a:lvl3pPr>
            <a:lvl4pPr>
              <a:defRPr sz="1930"/>
            </a:lvl4pPr>
            <a:lvl5pPr>
              <a:defRPr sz="1930"/>
            </a:lvl5pPr>
            <a:lvl6pPr>
              <a:defRPr sz="1930"/>
            </a:lvl6pPr>
            <a:lvl7pPr>
              <a:defRPr sz="1930"/>
            </a:lvl7pPr>
            <a:lvl8pPr>
              <a:defRPr sz="1930"/>
            </a:lvl8pPr>
            <a:lvl9pPr>
              <a:defRPr sz="19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smtClean="0"/>
            </a:lvl1pPr>
          </a:lstStyle>
          <a:p>
            <a:fld id="{4CD51D68-4C70-B444-9953-CE591F8467EA}"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smtClean="0"/>
            </a:lvl1pPr>
          </a:lstStyle>
          <a:p>
            <a:fld id="{371644FE-D85B-C24B-B479-B6F91DE2F06B}"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smtClean="0"/>
            </a:lvl1pPr>
          </a:lstStyle>
          <a:p>
            <a:fld id="{D6552C8C-96A1-9E4B-8479-7993AD96DC6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45" y="1434106"/>
            <a:ext cx="16846553" cy="6104229"/>
          </a:xfrm>
        </p:spPr>
        <p:txBody>
          <a:bodyPr anchor="b"/>
          <a:lstStyle>
            <a:lvl1pPr algn="l">
              <a:defRPr sz="2653" b="1"/>
            </a:lvl1pPr>
          </a:lstStyle>
          <a:p>
            <a:r>
              <a:rPr lang="en-US"/>
              <a:t>Click to edit Master title style</a:t>
            </a:r>
          </a:p>
        </p:txBody>
      </p:sp>
      <p:sp>
        <p:nvSpPr>
          <p:cNvPr id="3" name="Content Placeholder 2"/>
          <p:cNvSpPr>
            <a:spLocks noGrp="1"/>
          </p:cNvSpPr>
          <p:nvPr>
            <p:ph idx="1"/>
          </p:nvPr>
        </p:nvSpPr>
        <p:spPr>
          <a:xfrm>
            <a:off x="20019961" y="1434099"/>
            <a:ext cx="28625800" cy="30747513"/>
          </a:xfrm>
        </p:spPr>
        <p:txBody>
          <a:bodyPr/>
          <a:lstStyle>
            <a:lvl1pPr>
              <a:defRPr sz="3980"/>
            </a:lvl1pPr>
            <a:lvl2pPr>
              <a:defRPr sz="3256"/>
            </a:lvl2pPr>
            <a:lvl3pPr>
              <a:defRPr sz="2653"/>
            </a:lvl3pPr>
            <a:lvl4pPr>
              <a:defRPr sz="2653"/>
            </a:lvl4pPr>
            <a:lvl5pPr>
              <a:defRPr sz="2653"/>
            </a:lvl5pPr>
            <a:lvl6pPr>
              <a:defRPr sz="2653"/>
            </a:lvl6pPr>
            <a:lvl7pPr>
              <a:defRPr sz="2653"/>
            </a:lvl7pPr>
            <a:lvl8pPr>
              <a:defRPr sz="2653"/>
            </a:lvl8pPr>
            <a:lvl9pPr>
              <a:defRPr sz="2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45" y="7538332"/>
            <a:ext cx="16846553" cy="24643283"/>
          </a:xfrm>
        </p:spPr>
        <p:txBody>
          <a:bodyPr/>
          <a:lstStyle>
            <a:lvl1pPr marL="0" indent="0">
              <a:buNone/>
              <a:defRPr sz="1930"/>
            </a:lvl1pPr>
            <a:lvl2pPr marL="551106" indent="0">
              <a:buNone/>
              <a:defRPr sz="1327"/>
            </a:lvl2pPr>
            <a:lvl3pPr marL="1102212" indent="0">
              <a:buNone/>
              <a:defRPr sz="1327"/>
            </a:lvl3pPr>
            <a:lvl4pPr marL="1653316" indent="0">
              <a:buNone/>
              <a:defRPr sz="1327"/>
            </a:lvl4pPr>
            <a:lvl5pPr marL="2204416" indent="0">
              <a:buNone/>
              <a:defRPr sz="1327"/>
            </a:lvl5pPr>
            <a:lvl6pPr marL="2755521" indent="0">
              <a:buNone/>
              <a:defRPr sz="1327"/>
            </a:lvl6pPr>
            <a:lvl7pPr marL="3306626" indent="0">
              <a:buNone/>
              <a:defRPr sz="1327"/>
            </a:lvl7pPr>
            <a:lvl8pPr marL="3857732" indent="0">
              <a:buNone/>
              <a:defRPr sz="1327"/>
            </a:lvl8pPr>
            <a:lvl9pPr marL="4408838" indent="0">
              <a:buNone/>
              <a:defRPr sz="1327"/>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C4A1B17C-B3D3-4B4E-8D7D-E5606ADBEF83}"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86" y="25218114"/>
            <a:ext cx="30724473" cy="2978398"/>
          </a:xfrm>
        </p:spPr>
        <p:txBody>
          <a:bodyPr anchor="b"/>
          <a:lstStyle>
            <a:lvl1pPr algn="l">
              <a:defRPr sz="2653" b="1"/>
            </a:lvl1pPr>
          </a:lstStyle>
          <a:p>
            <a:r>
              <a:rPr lang="en-US"/>
              <a:t>Click to edit Master title style</a:t>
            </a:r>
          </a:p>
        </p:txBody>
      </p:sp>
      <p:sp>
        <p:nvSpPr>
          <p:cNvPr id="3" name="Picture Placeholder 2"/>
          <p:cNvSpPr>
            <a:spLocks noGrp="1"/>
          </p:cNvSpPr>
          <p:nvPr>
            <p:ph type="pic" idx="1"/>
          </p:nvPr>
        </p:nvSpPr>
        <p:spPr>
          <a:xfrm>
            <a:off x="10036186" y="3219657"/>
            <a:ext cx="30724473" cy="21615736"/>
          </a:xfrm>
        </p:spPr>
        <p:txBody>
          <a:bodyPr/>
          <a:lstStyle>
            <a:lvl1pPr marL="0" indent="0">
              <a:buNone/>
              <a:defRPr sz="3980"/>
            </a:lvl1pPr>
            <a:lvl2pPr marL="551106" indent="0">
              <a:buNone/>
              <a:defRPr sz="3256"/>
            </a:lvl2pPr>
            <a:lvl3pPr marL="1102212" indent="0">
              <a:buNone/>
              <a:defRPr sz="2653"/>
            </a:lvl3pPr>
            <a:lvl4pPr marL="1653316" indent="0">
              <a:buNone/>
              <a:defRPr sz="2653"/>
            </a:lvl4pPr>
            <a:lvl5pPr marL="2204416" indent="0">
              <a:buNone/>
              <a:defRPr sz="2653"/>
            </a:lvl5pPr>
            <a:lvl6pPr marL="2755521" indent="0">
              <a:buNone/>
              <a:defRPr sz="2653"/>
            </a:lvl6pPr>
            <a:lvl7pPr marL="3306626" indent="0">
              <a:buNone/>
              <a:defRPr sz="2653"/>
            </a:lvl7pPr>
            <a:lvl8pPr marL="3857732" indent="0">
              <a:buNone/>
              <a:defRPr sz="2653"/>
            </a:lvl8pPr>
            <a:lvl9pPr marL="4408838" indent="0">
              <a:buNone/>
              <a:defRPr sz="2653"/>
            </a:lvl9pPr>
          </a:lstStyle>
          <a:p>
            <a:endParaRPr lang="en-US" dirty="0"/>
          </a:p>
        </p:txBody>
      </p:sp>
      <p:sp>
        <p:nvSpPr>
          <p:cNvPr id="4" name="Text Placeholder 3"/>
          <p:cNvSpPr>
            <a:spLocks noGrp="1"/>
          </p:cNvSpPr>
          <p:nvPr>
            <p:ph type="body" sz="half" idx="2"/>
          </p:nvPr>
        </p:nvSpPr>
        <p:spPr>
          <a:xfrm>
            <a:off x="10036186" y="28196512"/>
            <a:ext cx="30724473" cy="4227840"/>
          </a:xfrm>
        </p:spPr>
        <p:txBody>
          <a:bodyPr/>
          <a:lstStyle>
            <a:lvl1pPr marL="0" indent="0">
              <a:buNone/>
              <a:defRPr sz="1930"/>
            </a:lvl1pPr>
            <a:lvl2pPr marL="551106" indent="0">
              <a:buNone/>
              <a:defRPr sz="1327"/>
            </a:lvl2pPr>
            <a:lvl3pPr marL="1102212" indent="0">
              <a:buNone/>
              <a:defRPr sz="1327"/>
            </a:lvl3pPr>
            <a:lvl4pPr marL="1653316" indent="0">
              <a:buNone/>
              <a:defRPr sz="1327"/>
            </a:lvl4pPr>
            <a:lvl5pPr marL="2204416" indent="0">
              <a:buNone/>
              <a:defRPr sz="1327"/>
            </a:lvl5pPr>
            <a:lvl6pPr marL="2755521" indent="0">
              <a:buNone/>
              <a:defRPr sz="1327"/>
            </a:lvl6pPr>
            <a:lvl7pPr marL="3306626" indent="0">
              <a:buNone/>
              <a:defRPr sz="1327"/>
            </a:lvl7pPr>
            <a:lvl8pPr marL="3857732" indent="0">
              <a:buNone/>
              <a:defRPr sz="1327"/>
            </a:lvl8pPr>
            <a:lvl9pPr marL="4408838" indent="0">
              <a:buNone/>
              <a:defRPr sz="1327"/>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73215574-76CC-314F-94D5-545F240CDE90}"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16950723446_e7d8e1bfb9_o.jpg"/>
          <p:cNvPicPr>
            <a:picLocks noChangeAspect="1"/>
          </p:cNvPicPr>
          <p:nvPr userDrawn="1"/>
        </p:nvPicPr>
        <p:blipFill rotWithShape="1">
          <a:blip r:embed="rId13" cstate="print">
            <a:extLst>
              <a:ext uri="{28A0092B-C50C-407E-A947-70E740481C1C}">
                <a14:useLocalDpi xmlns:a14="http://schemas.microsoft.com/office/drawing/2010/main" val="0"/>
              </a:ext>
            </a:extLst>
          </a:blip>
          <a:srcRect l="28852" b="48267"/>
          <a:stretch/>
        </p:blipFill>
        <p:spPr>
          <a:xfrm rot="5400000">
            <a:off x="7589834" y="-7589836"/>
            <a:ext cx="36026729" cy="51206402"/>
          </a:xfrm>
          <a:prstGeom prst="rect">
            <a:avLst/>
          </a:prstGeom>
        </p:spPr>
      </p:pic>
      <p:sp>
        <p:nvSpPr>
          <p:cNvPr id="1026" name="Rectangle 2"/>
          <p:cNvSpPr>
            <a:spLocks noGrp="1" noChangeArrowheads="1"/>
          </p:cNvSpPr>
          <p:nvPr>
            <p:ph type="title"/>
          </p:nvPr>
        </p:nvSpPr>
        <p:spPr bwMode="auto">
          <a:xfrm>
            <a:off x="3840172" y="3201783"/>
            <a:ext cx="43526073" cy="6004454"/>
          </a:xfrm>
          <a:prstGeom prst="rect">
            <a:avLst/>
          </a:prstGeom>
          <a:noFill/>
          <a:ln w="9525">
            <a:noFill/>
            <a:miter lim="800000"/>
            <a:headEnd/>
            <a:tailEnd/>
          </a:ln>
          <a:effectLst/>
        </p:spPr>
        <p:txBody>
          <a:bodyPr vert="horz" wrap="square" lIns="511805" tIns="255902" rIns="511805" bIns="2559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40172" y="10408024"/>
            <a:ext cx="43526073" cy="21615736"/>
          </a:xfrm>
          <a:prstGeom prst="rect">
            <a:avLst/>
          </a:prstGeom>
          <a:noFill/>
          <a:ln w="9525">
            <a:noFill/>
            <a:miter lim="800000"/>
            <a:headEnd/>
            <a:tailEnd/>
          </a:ln>
          <a:effectLst/>
        </p:spPr>
        <p:txBody>
          <a:bodyPr vert="horz" wrap="square" lIns="511805" tIns="255902" rIns="511805" bIns="2559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40161" y="32824952"/>
            <a:ext cx="10668000" cy="2400588"/>
          </a:xfrm>
          <a:prstGeom prst="rect">
            <a:avLst/>
          </a:prstGeom>
          <a:noFill/>
          <a:ln w="9525">
            <a:noFill/>
            <a:miter lim="800000"/>
            <a:headEnd/>
            <a:tailEnd/>
          </a:ln>
          <a:effectLst/>
        </p:spPr>
        <p:txBody>
          <a:bodyPr vert="horz" wrap="square" lIns="511805" tIns="255902" rIns="511805" bIns="255902" numCol="1" anchor="t" anchorCtr="0" compatLnSpc="1">
            <a:prstTxWarp prst="textNoShape">
              <a:avLst/>
            </a:prstTxWarp>
          </a:bodyPr>
          <a:lstStyle>
            <a:lvl1pPr defTabSz="6173134">
              <a:defRPr sz="9286"/>
            </a:lvl1pPr>
          </a:lstStyle>
          <a:p>
            <a:endParaRPr lang="en-US" dirty="0"/>
          </a:p>
        </p:txBody>
      </p:sp>
      <p:sp>
        <p:nvSpPr>
          <p:cNvPr id="1029" name="Rectangle 5"/>
          <p:cNvSpPr>
            <a:spLocks noGrp="1" noChangeArrowheads="1"/>
          </p:cNvSpPr>
          <p:nvPr>
            <p:ph type="ftr" sz="quarter" idx="3"/>
          </p:nvPr>
        </p:nvSpPr>
        <p:spPr bwMode="auto">
          <a:xfrm>
            <a:off x="17495845" y="32824952"/>
            <a:ext cx="16214727" cy="2400588"/>
          </a:xfrm>
          <a:prstGeom prst="rect">
            <a:avLst/>
          </a:prstGeom>
          <a:noFill/>
          <a:ln w="9525">
            <a:noFill/>
            <a:miter lim="800000"/>
            <a:headEnd/>
            <a:tailEnd/>
          </a:ln>
          <a:effectLst/>
        </p:spPr>
        <p:txBody>
          <a:bodyPr vert="horz" wrap="square" lIns="511805" tIns="255902" rIns="511805" bIns="255902" numCol="1" anchor="t" anchorCtr="0" compatLnSpc="1">
            <a:prstTxWarp prst="textNoShape">
              <a:avLst/>
            </a:prstTxWarp>
          </a:bodyPr>
          <a:lstStyle>
            <a:lvl1pPr algn="ctr" defTabSz="6173134">
              <a:defRPr sz="9286"/>
            </a:lvl1pPr>
          </a:lstStyle>
          <a:p>
            <a:endParaRPr lang="en-US" dirty="0"/>
          </a:p>
        </p:txBody>
      </p:sp>
      <p:sp>
        <p:nvSpPr>
          <p:cNvPr id="1030" name="Rectangle 6"/>
          <p:cNvSpPr>
            <a:spLocks noGrp="1" noChangeArrowheads="1"/>
          </p:cNvSpPr>
          <p:nvPr>
            <p:ph type="sldNum" sz="quarter" idx="4"/>
          </p:nvPr>
        </p:nvSpPr>
        <p:spPr bwMode="auto">
          <a:xfrm>
            <a:off x="36698239" y="32824952"/>
            <a:ext cx="10668000" cy="2400588"/>
          </a:xfrm>
          <a:prstGeom prst="rect">
            <a:avLst/>
          </a:prstGeom>
          <a:noFill/>
          <a:ln w="9525">
            <a:noFill/>
            <a:miter lim="800000"/>
            <a:headEnd/>
            <a:tailEnd/>
          </a:ln>
          <a:effectLst/>
        </p:spPr>
        <p:txBody>
          <a:bodyPr vert="horz" wrap="square" lIns="511805" tIns="255902" rIns="511805" bIns="255902" numCol="1" anchor="t" anchorCtr="0" compatLnSpc="1">
            <a:prstTxWarp prst="textNoShape">
              <a:avLst/>
            </a:prstTxWarp>
          </a:bodyPr>
          <a:lstStyle>
            <a:lvl1pPr algn="r" defTabSz="6173134">
              <a:defRPr sz="9286"/>
            </a:lvl1pPr>
          </a:lstStyle>
          <a:p>
            <a:fld id="{53C6937D-1392-A04B-9410-99D06D094EF8}" type="slidenum">
              <a:rPr lang="en-US"/>
              <a:pPr/>
              <a:t>‹#›</a:t>
            </a:fld>
            <a:endParaRPr lang="en-US" dirty="0"/>
          </a:p>
        </p:txBody>
      </p:sp>
      <p:pic>
        <p:nvPicPr>
          <p:cNvPr id="7" name="Picture 9" descr="mms_logo.png"/>
          <p:cNvPicPr>
            <a:picLocks/>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182562"/>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15" cstate="print">
            <a:biLevel thresh="25000"/>
            <a:extLst>
              <a:ext uri="{28A0092B-C50C-407E-A947-70E740481C1C}">
                <a14:useLocalDpi xmlns:a14="http://schemas.microsoft.com/office/drawing/2010/main" val="0"/>
              </a:ext>
            </a:extLst>
          </a:blip>
          <a:srcRect t="-1" b="23122"/>
          <a:stretch/>
        </p:blipFill>
        <p:spPr>
          <a:xfrm>
            <a:off x="44441142" y="639762"/>
            <a:ext cx="6308075" cy="2626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173134" rtl="0" fontAlgn="base">
        <a:spcBef>
          <a:spcPct val="0"/>
        </a:spcBef>
        <a:spcAft>
          <a:spcPct val="0"/>
        </a:spcAft>
        <a:defRPr sz="29788">
          <a:solidFill>
            <a:schemeClr val="tx2"/>
          </a:solidFill>
          <a:latin typeface="+mj-lt"/>
          <a:ea typeface="+mj-ea"/>
          <a:cs typeface="+mj-cs"/>
        </a:defRPr>
      </a:lvl1pPr>
      <a:lvl2pPr algn="ctr" defTabSz="6173134" rtl="0" fontAlgn="base">
        <a:spcBef>
          <a:spcPct val="0"/>
        </a:spcBef>
        <a:spcAft>
          <a:spcPct val="0"/>
        </a:spcAft>
        <a:defRPr sz="29788">
          <a:solidFill>
            <a:schemeClr val="tx2"/>
          </a:solidFill>
          <a:latin typeface="Times" pitchFamily="-111" charset="0"/>
        </a:defRPr>
      </a:lvl2pPr>
      <a:lvl3pPr algn="ctr" defTabSz="6173134" rtl="0" fontAlgn="base">
        <a:spcBef>
          <a:spcPct val="0"/>
        </a:spcBef>
        <a:spcAft>
          <a:spcPct val="0"/>
        </a:spcAft>
        <a:defRPr sz="29788">
          <a:solidFill>
            <a:schemeClr val="tx2"/>
          </a:solidFill>
          <a:latin typeface="Times" pitchFamily="-111" charset="0"/>
        </a:defRPr>
      </a:lvl3pPr>
      <a:lvl4pPr algn="ctr" defTabSz="6173134" rtl="0" fontAlgn="base">
        <a:spcBef>
          <a:spcPct val="0"/>
        </a:spcBef>
        <a:spcAft>
          <a:spcPct val="0"/>
        </a:spcAft>
        <a:defRPr sz="29788">
          <a:solidFill>
            <a:schemeClr val="tx2"/>
          </a:solidFill>
          <a:latin typeface="Times" pitchFamily="-111" charset="0"/>
        </a:defRPr>
      </a:lvl4pPr>
      <a:lvl5pPr algn="ctr" defTabSz="6173134" rtl="0" fontAlgn="base">
        <a:spcBef>
          <a:spcPct val="0"/>
        </a:spcBef>
        <a:spcAft>
          <a:spcPct val="0"/>
        </a:spcAft>
        <a:defRPr sz="29788">
          <a:solidFill>
            <a:schemeClr val="tx2"/>
          </a:solidFill>
          <a:latin typeface="Times" pitchFamily="-111" charset="0"/>
        </a:defRPr>
      </a:lvl5pPr>
      <a:lvl6pPr marL="551106" algn="ctr" defTabSz="6173134" rtl="0" fontAlgn="base">
        <a:spcBef>
          <a:spcPct val="0"/>
        </a:spcBef>
        <a:spcAft>
          <a:spcPct val="0"/>
        </a:spcAft>
        <a:defRPr sz="29788">
          <a:solidFill>
            <a:schemeClr val="tx2"/>
          </a:solidFill>
          <a:latin typeface="Times" pitchFamily="-111" charset="0"/>
        </a:defRPr>
      </a:lvl6pPr>
      <a:lvl7pPr marL="1102212" algn="ctr" defTabSz="6173134" rtl="0" fontAlgn="base">
        <a:spcBef>
          <a:spcPct val="0"/>
        </a:spcBef>
        <a:spcAft>
          <a:spcPct val="0"/>
        </a:spcAft>
        <a:defRPr sz="29788">
          <a:solidFill>
            <a:schemeClr val="tx2"/>
          </a:solidFill>
          <a:latin typeface="Times" pitchFamily="-111" charset="0"/>
        </a:defRPr>
      </a:lvl7pPr>
      <a:lvl8pPr marL="1653316" algn="ctr" defTabSz="6173134" rtl="0" fontAlgn="base">
        <a:spcBef>
          <a:spcPct val="0"/>
        </a:spcBef>
        <a:spcAft>
          <a:spcPct val="0"/>
        </a:spcAft>
        <a:defRPr sz="29788">
          <a:solidFill>
            <a:schemeClr val="tx2"/>
          </a:solidFill>
          <a:latin typeface="Times" pitchFamily="-111" charset="0"/>
        </a:defRPr>
      </a:lvl8pPr>
      <a:lvl9pPr marL="2204416" algn="ctr" defTabSz="6173134" rtl="0" fontAlgn="base">
        <a:spcBef>
          <a:spcPct val="0"/>
        </a:spcBef>
        <a:spcAft>
          <a:spcPct val="0"/>
        </a:spcAft>
        <a:defRPr sz="29788">
          <a:solidFill>
            <a:schemeClr val="tx2"/>
          </a:solidFill>
          <a:latin typeface="Times" pitchFamily="-111" charset="0"/>
        </a:defRPr>
      </a:lvl9pPr>
    </p:titleStyle>
    <p:bodyStyle>
      <a:lvl1pPr marL="2315402" indent="-2315402" algn="l" defTabSz="6173134" rtl="0" fontAlgn="base">
        <a:spcBef>
          <a:spcPct val="20000"/>
        </a:spcBef>
        <a:spcAft>
          <a:spcPct val="0"/>
        </a:spcAft>
        <a:buChar char="•"/>
        <a:defRPr sz="21829">
          <a:solidFill>
            <a:schemeClr val="tx1"/>
          </a:solidFill>
          <a:latin typeface="+mn-lt"/>
          <a:ea typeface="+mn-ea"/>
          <a:cs typeface="+mn-cs"/>
        </a:defRPr>
      </a:lvl1pPr>
      <a:lvl2pPr marL="5015437" indent="-1928863" algn="l" defTabSz="6173134" rtl="0" fontAlgn="base">
        <a:spcBef>
          <a:spcPct val="20000"/>
        </a:spcBef>
        <a:spcAft>
          <a:spcPct val="0"/>
        </a:spcAft>
        <a:buChar char="–"/>
        <a:defRPr sz="19175">
          <a:solidFill>
            <a:schemeClr val="tx1"/>
          </a:solidFill>
          <a:latin typeface="+mn-lt"/>
          <a:ea typeface="ＭＳ Ｐゴシック" pitchFamily="-111" charset="-128"/>
        </a:defRPr>
      </a:lvl2pPr>
      <a:lvl3pPr marL="7715465" indent="-1542324" algn="l" defTabSz="6173134" rtl="0" fontAlgn="base">
        <a:spcBef>
          <a:spcPct val="20000"/>
        </a:spcBef>
        <a:spcAft>
          <a:spcPct val="0"/>
        </a:spcAft>
        <a:buChar char="•"/>
        <a:defRPr sz="15919">
          <a:solidFill>
            <a:schemeClr val="tx1"/>
          </a:solidFill>
          <a:latin typeface="+mn-lt"/>
          <a:ea typeface="ＭＳ Ｐゴシック" pitchFamily="-111" charset="-128"/>
        </a:defRPr>
      </a:lvl3pPr>
      <a:lvl4pPr marL="10802031" indent="-1544243" algn="l" defTabSz="6173134" rtl="0" fontAlgn="base">
        <a:spcBef>
          <a:spcPct val="20000"/>
        </a:spcBef>
        <a:spcAft>
          <a:spcPct val="0"/>
        </a:spcAft>
        <a:buChar char="–"/>
        <a:defRPr sz="13266">
          <a:solidFill>
            <a:schemeClr val="tx1"/>
          </a:solidFill>
          <a:latin typeface="+mn-lt"/>
          <a:ea typeface="ＭＳ Ｐゴシック" pitchFamily="-111" charset="-128"/>
        </a:defRPr>
      </a:lvl4pPr>
      <a:lvl5pPr marL="13888599" indent="-1544243" algn="l" defTabSz="6173134" rtl="0" fontAlgn="base">
        <a:spcBef>
          <a:spcPct val="20000"/>
        </a:spcBef>
        <a:spcAft>
          <a:spcPct val="0"/>
        </a:spcAft>
        <a:buChar char="»"/>
        <a:defRPr sz="13266">
          <a:solidFill>
            <a:schemeClr val="tx1"/>
          </a:solidFill>
          <a:latin typeface="+mn-lt"/>
          <a:ea typeface="ＭＳ Ｐゴシック" pitchFamily="-111" charset="-128"/>
        </a:defRPr>
      </a:lvl5pPr>
      <a:lvl6pPr marL="14439703" indent="-1544243" algn="l" defTabSz="6173134" rtl="0" fontAlgn="base">
        <a:spcBef>
          <a:spcPct val="20000"/>
        </a:spcBef>
        <a:spcAft>
          <a:spcPct val="0"/>
        </a:spcAft>
        <a:buChar char="»"/>
        <a:defRPr sz="13266">
          <a:solidFill>
            <a:schemeClr val="tx1"/>
          </a:solidFill>
          <a:latin typeface="+mn-lt"/>
          <a:ea typeface="ＭＳ Ｐゴシック" pitchFamily="-111" charset="-128"/>
        </a:defRPr>
      </a:lvl6pPr>
      <a:lvl7pPr marL="14990809" indent="-1544243" algn="l" defTabSz="6173134" rtl="0" fontAlgn="base">
        <a:spcBef>
          <a:spcPct val="20000"/>
        </a:spcBef>
        <a:spcAft>
          <a:spcPct val="0"/>
        </a:spcAft>
        <a:buChar char="»"/>
        <a:defRPr sz="13266">
          <a:solidFill>
            <a:schemeClr val="tx1"/>
          </a:solidFill>
          <a:latin typeface="+mn-lt"/>
          <a:ea typeface="ＭＳ Ｐゴシック" pitchFamily="-111" charset="-128"/>
        </a:defRPr>
      </a:lvl7pPr>
      <a:lvl8pPr marL="15541915" indent="-1544243" algn="l" defTabSz="6173134" rtl="0" fontAlgn="base">
        <a:spcBef>
          <a:spcPct val="20000"/>
        </a:spcBef>
        <a:spcAft>
          <a:spcPct val="0"/>
        </a:spcAft>
        <a:buChar char="»"/>
        <a:defRPr sz="13266">
          <a:solidFill>
            <a:schemeClr val="tx1"/>
          </a:solidFill>
          <a:latin typeface="+mn-lt"/>
          <a:ea typeface="ＭＳ Ｐゴシック" pitchFamily="-111" charset="-128"/>
        </a:defRPr>
      </a:lvl8pPr>
      <a:lvl9pPr marL="16093014" indent="-1544243" algn="l" defTabSz="6173134" rtl="0" fontAlgn="base">
        <a:spcBef>
          <a:spcPct val="20000"/>
        </a:spcBef>
        <a:spcAft>
          <a:spcPct val="0"/>
        </a:spcAft>
        <a:buChar char="»"/>
        <a:defRPr sz="13266">
          <a:solidFill>
            <a:schemeClr val="tx1"/>
          </a:solidFill>
          <a:latin typeface="+mn-lt"/>
          <a:ea typeface="ＭＳ Ｐゴシック" pitchFamily="-111" charset="-128"/>
        </a:defRPr>
      </a:lvl9pPr>
    </p:bodyStyle>
    <p:otherStyle>
      <a:defPPr>
        <a:defRPr lang="en-US"/>
      </a:defPPr>
      <a:lvl1pPr marL="0" algn="l" defTabSz="551106" rtl="0" eaLnBrk="1" latinLnBrk="0" hangingPunct="1">
        <a:defRPr sz="1930" kern="1200">
          <a:solidFill>
            <a:schemeClr val="tx1"/>
          </a:solidFill>
          <a:latin typeface="+mn-lt"/>
          <a:ea typeface="+mn-ea"/>
          <a:cs typeface="+mn-cs"/>
        </a:defRPr>
      </a:lvl1pPr>
      <a:lvl2pPr marL="551106" algn="l" defTabSz="551106" rtl="0" eaLnBrk="1" latinLnBrk="0" hangingPunct="1">
        <a:defRPr sz="1930" kern="1200">
          <a:solidFill>
            <a:schemeClr val="tx1"/>
          </a:solidFill>
          <a:latin typeface="+mn-lt"/>
          <a:ea typeface="+mn-ea"/>
          <a:cs typeface="+mn-cs"/>
        </a:defRPr>
      </a:lvl2pPr>
      <a:lvl3pPr marL="1102212" algn="l" defTabSz="551106" rtl="0" eaLnBrk="1" latinLnBrk="0" hangingPunct="1">
        <a:defRPr sz="1930" kern="1200">
          <a:solidFill>
            <a:schemeClr val="tx1"/>
          </a:solidFill>
          <a:latin typeface="+mn-lt"/>
          <a:ea typeface="+mn-ea"/>
          <a:cs typeface="+mn-cs"/>
        </a:defRPr>
      </a:lvl3pPr>
      <a:lvl4pPr marL="1653316" algn="l" defTabSz="551106" rtl="0" eaLnBrk="1" latinLnBrk="0" hangingPunct="1">
        <a:defRPr sz="1930" kern="1200">
          <a:solidFill>
            <a:schemeClr val="tx1"/>
          </a:solidFill>
          <a:latin typeface="+mn-lt"/>
          <a:ea typeface="+mn-ea"/>
          <a:cs typeface="+mn-cs"/>
        </a:defRPr>
      </a:lvl4pPr>
      <a:lvl5pPr marL="2204416" algn="l" defTabSz="551106" rtl="0" eaLnBrk="1" latinLnBrk="0" hangingPunct="1">
        <a:defRPr sz="1930" kern="1200">
          <a:solidFill>
            <a:schemeClr val="tx1"/>
          </a:solidFill>
          <a:latin typeface="+mn-lt"/>
          <a:ea typeface="+mn-ea"/>
          <a:cs typeface="+mn-cs"/>
        </a:defRPr>
      </a:lvl5pPr>
      <a:lvl6pPr marL="2755521" algn="l" defTabSz="551106" rtl="0" eaLnBrk="1" latinLnBrk="0" hangingPunct="1">
        <a:defRPr sz="1930" kern="1200">
          <a:solidFill>
            <a:schemeClr val="tx1"/>
          </a:solidFill>
          <a:latin typeface="+mn-lt"/>
          <a:ea typeface="+mn-ea"/>
          <a:cs typeface="+mn-cs"/>
        </a:defRPr>
      </a:lvl6pPr>
      <a:lvl7pPr marL="3306626" algn="l" defTabSz="551106" rtl="0" eaLnBrk="1" latinLnBrk="0" hangingPunct="1">
        <a:defRPr sz="1930" kern="1200">
          <a:solidFill>
            <a:schemeClr val="tx1"/>
          </a:solidFill>
          <a:latin typeface="+mn-lt"/>
          <a:ea typeface="+mn-ea"/>
          <a:cs typeface="+mn-cs"/>
        </a:defRPr>
      </a:lvl7pPr>
      <a:lvl8pPr marL="3857732" algn="l" defTabSz="551106" rtl="0" eaLnBrk="1" latinLnBrk="0" hangingPunct="1">
        <a:defRPr sz="1930" kern="1200">
          <a:solidFill>
            <a:schemeClr val="tx1"/>
          </a:solidFill>
          <a:latin typeface="+mn-lt"/>
          <a:ea typeface="+mn-ea"/>
          <a:cs typeface="+mn-cs"/>
        </a:defRPr>
      </a:lvl8pPr>
      <a:lvl9pPr marL="4408838" algn="l" defTabSz="551106" rtl="0" eaLnBrk="1" latinLnBrk="0" hangingPunct="1">
        <a:defRPr sz="19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tif"/><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25146000" y="6573904"/>
            <a:ext cx="8765076" cy="6098414"/>
          </a:xfrm>
          <a:prstGeom prst="roundRect">
            <a:avLst>
              <a:gd name="adj" fmla="val 8362"/>
            </a:avLst>
          </a:prstGeom>
          <a:solidFill>
            <a:schemeClr val="bg1"/>
          </a:solidFill>
          <a:ln w="9525" cap="flat" cmpd="sng" algn="ctr">
            <a:solidFill>
              <a:schemeClr val="tx1"/>
            </a:solidFill>
            <a:prstDash val="solid"/>
            <a:round/>
            <a:headEnd type="none" w="med" len="med"/>
            <a:tailEnd type="none" w="med" len="med"/>
          </a:ln>
          <a:effectLst>
            <a:softEdge rad="152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grpSp>
        <p:nvGrpSpPr>
          <p:cNvPr id="2" name="Group 1"/>
          <p:cNvGrpSpPr/>
          <p:nvPr/>
        </p:nvGrpSpPr>
        <p:grpSpPr>
          <a:xfrm>
            <a:off x="13944600" y="19267859"/>
            <a:ext cx="11123125" cy="16347703"/>
            <a:chOff x="14708675" y="18810659"/>
            <a:chExt cx="11123125" cy="16347703"/>
          </a:xfrm>
        </p:grpSpPr>
        <p:sp>
          <p:nvSpPr>
            <p:cNvPr id="15" name="Rectangle 14"/>
            <p:cNvSpPr/>
            <p:nvPr/>
          </p:nvSpPr>
          <p:spPr bwMode="auto">
            <a:xfrm>
              <a:off x="14708675" y="18810659"/>
              <a:ext cx="11123125" cy="16347703"/>
            </a:xfrm>
            <a:prstGeom prst="rect">
              <a:avLst/>
            </a:prstGeom>
            <a:solidFill>
              <a:schemeClr val="bg1"/>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26" name="Text Box 336"/>
            <p:cNvSpPr txBox="1">
              <a:spLocks noChangeArrowheads="1"/>
            </p:cNvSpPr>
            <p:nvPr/>
          </p:nvSpPr>
          <p:spPr bwMode="auto">
            <a:xfrm>
              <a:off x="14908958" y="18810659"/>
              <a:ext cx="6579440" cy="707886"/>
            </a:xfrm>
            <a:prstGeom prst="rect">
              <a:avLst/>
            </a:prstGeom>
            <a:noFill/>
            <a:ln w="9525">
              <a:noFill/>
              <a:miter lim="800000"/>
              <a:headEnd/>
              <a:tailEnd/>
            </a:ln>
            <a:effectLst/>
          </p:spPr>
          <p:txBody>
            <a:bodyPr wrap="square">
              <a:prstTxWarp prst="textNoShape">
                <a:avLst/>
              </a:prstTxWarp>
              <a:spAutoFit/>
            </a:bodyPr>
            <a:lstStyle/>
            <a:p>
              <a:r>
                <a:rPr lang="en-US" sz="4000"/>
                <a:t>MMS-Cluster conjunctions:*</a:t>
              </a:r>
              <a:endParaRPr lang="en-US" sz="4000" dirty="0"/>
            </a:p>
          </p:txBody>
        </p:sp>
        <p:sp>
          <p:nvSpPr>
            <p:cNvPr id="131" name="Text Box 336"/>
            <p:cNvSpPr txBox="1">
              <a:spLocks noChangeArrowheads="1"/>
            </p:cNvSpPr>
            <p:nvPr/>
          </p:nvSpPr>
          <p:spPr bwMode="auto">
            <a:xfrm>
              <a:off x="14884895" y="34509752"/>
              <a:ext cx="10868630" cy="648610"/>
            </a:xfrm>
            <a:prstGeom prst="rect">
              <a:avLst/>
            </a:prstGeom>
            <a:noFill/>
            <a:ln w="9525">
              <a:noFill/>
              <a:miter lim="800000"/>
              <a:headEnd/>
              <a:tailEnd/>
            </a:ln>
            <a:effectLst/>
          </p:spPr>
          <p:txBody>
            <a:bodyPr wrap="square">
              <a:prstTxWarp prst="textNoShape">
                <a:avLst/>
              </a:prstTxWarp>
              <a:spAutoFit/>
            </a:bodyPr>
            <a:lstStyle/>
            <a:p>
              <a:r>
                <a:rPr lang="en-US" sz="3600"/>
                <a:t>*THEMIS A, D, E in the magnetotail during entire period</a:t>
              </a:r>
              <a:endParaRPr lang="en-US" sz="3600" dirty="0"/>
            </a:p>
          </p:txBody>
        </p:sp>
      </p:grpSp>
      <p:sp>
        <p:nvSpPr>
          <p:cNvPr id="53" name="Text Box 300"/>
          <p:cNvSpPr txBox="1">
            <a:spLocks noChangeArrowheads="1"/>
          </p:cNvSpPr>
          <p:nvPr/>
        </p:nvSpPr>
        <p:spPr bwMode="auto">
          <a:xfrm>
            <a:off x="9372600" y="3060453"/>
            <a:ext cx="32714306" cy="1499365"/>
          </a:xfrm>
          <a:prstGeom prst="rect">
            <a:avLst/>
          </a:prstGeom>
          <a:solidFill>
            <a:schemeClr val="accent3">
              <a:lumMod val="95000"/>
            </a:schemeClr>
          </a:solidFill>
          <a:ln w="9525">
            <a:noFill/>
            <a:miter lim="800000"/>
            <a:headEnd/>
            <a:tailEnd/>
          </a:ln>
          <a:effectLst/>
        </p:spPr>
        <p:txBody>
          <a:bodyPr wrap="square" lIns="110216" tIns="55108" rIns="110216" bIns="55108">
            <a:prstTxWarp prst="textNoShape">
              <a:avLst/>
            </a:prstTxWarp>
            <a:spAutoFit/>
          </a:bodyPr>
          <a:lstStyle/>
          <a:p>
            <a:pPr algn="ctr" eaLnBrk="1" hangingPunct="1">
              <a:spcBef>
                <a:spcPct val="20000"/>
              </a:spcBef>
            </a:pPr>
            <a:r>
              <a:rPr lang="en-US" sz="4400" dirty="0"/>
              <a:t>C.P. Escoubet</a:t>
            </a:r>
            <a:r>
              <a:rPr lang="en-US" sz="4400" baseline="30000" dirty="0"/>
              <a:t>1</a:t>
            </a:r>
            <a:r>
              <a:rPr lang="en-US" sz="4400" dirty="0"/>
              <a:t>, S.M. Petrinec</a:t>
            </a:r>
            <a:r>
              <a:rPr lang="en-US" sz="4400" baseline="30000" dirty="0"/>
              <a:t>2</a:t>
            </a:r>
            <a:r>
              <a:rPr lang="en-US" sz="4400" dirty="0"/>
              <a:t>, R. Nakamura</a:t>
            </a:r>
            <a:r>
              <a:rPr lang="en-US" sz="4400" baseline="30000" dirty="0"/>
              <a:t>3</a:t>
            </a:r>
            <a:r>
              <a:rPr lang="en-US" sz="4400" dirty="0"/>
              <a:t>, J. Hwang</a:t>
            </a:r>
            <a:r>
              <a:rPr lang="en-US" sz="4400" baseline="30000" dirty="0"/>
              <a:t>4, </a:t>
            </a:r>
            <a:r>
              <a:rPr lang="en-US" sz="4400" dirty="0"/>
              <a:t>S. Toledo</a:t>
            </a:r>
            <a:r>
              <a:rPr lang="en-US" sz="4400" baseline="30000" dirty="0"/>
              <a:t>5</a:t>
            </a:r>
            <a:r>
              <a:rPr lang="en-US" sz="4400" dirty="0"/>
              <a:t> and the MMS-Cluster ISSI team </a:t>
            </a:r>
            <a:endParaRPr lang="en-US" sz="4400" baseline="30000" dirty="0"/>
          </a:p>
          <a:p>
            <a:pPr algn="ctr" eaLnBrk="1" hangingPunct="1">
              <a:lnSpc>
                <a:spcPct val="80000"/>
              </a:lnSpc>
              <a:spcBef>
                <a:spcPct val="20000"/>
              </a:spcBef>
            </a:pPr>
            <a:r>
              <a:rPr lang="en-US" sz="4400" baseline="30000" dirty="0"/>
              <a:t>1</a:t>
            </a:r>
            <a:r>
              <a:rPr lang="en-US" sz="4400" dirty="0"/>
              <a:t>ESA/ESTEC; </a:t>
            </a:r>
            <a:r>
              <a:rPr lang="en-US" sz="4400" baseline="30000" dirty="0">
                <a:latin typeface="Times New Roman"/>
                <a:ea typeface="Calibri"/>
              </a:rPr>
              <a:t>2</a:t>
            </a:r>
            <a:r>
              <a:rPr lang="en-US" sz="4400" dirty="0"/>
              <a:t>Lockheed Martin Advanced Technology Center; </a:t>
            </a:r>
            <a:r>
              <a:rPr lang="en-US" sz="4400" baseline="30000" dirty="0"/>
              <a:t>3</a:t>
            </a:r>
            <a:r>
              <a:rPr lang="en-US" sz="4400" dirty="0"/>
              <a:t>Space Research Institute, Austria; </a:t>
            </a:r>
            <a:r>
              <a:rPr lang="en-US" sz="4400" baseline="30000" dirty="0"/>
              <a:t>4</a:t>
            </a:r>
            <a:r>
              <a:rPr lang="en-US" sz="4400" dirty="0"/>
              <a:t>Southwest Research Institute; </a:t>
            </a:r>
            <a:r>
              <a:rPr lang="en-US" sz="4400" baseline="30000" dirty="0"/>
              <a:t>5</a:t>
            </a:r>
            <a:r>
              <a:rPr lang="en-US" sz="4400" dirty="0"/>
              <a:t>IRAP/CNRS</a:t>
            </a:r>
          </a:p>
        </p:txBody>
      </p:sp>
      <p:sp>
        <p:nvSpPr>
          <p:cNvPr id="57" name="Text Box 303"/>
          <p:cNvSpPr txBox="1">
            <a:spLocks noChangeArrowheads="1"/>
          </p:cNvSpPr>
          <p:nvPr/>
        </p:nvSpPr>
        <p:spPr bwMode="auto">
          <a:xfrm>
            <a:off x="228601" y="5211762"/>
            <a:ext cx="13634499" cy="6863417"/>
          </a:xfrm>
          <a:prstGeom prst="rect">
            <a:avLst/>
          </a:prstGeom>
          <a:solidFill>
            <a:schemeClr val="bg1"/>
          </a:solidFill>
          <a:ln w="63500">
            <a:solidFill>
              <a:schemeClr val="tx1"/>
            </a:solidFill>
            <a:miter lim="800000"/>
            <a:headEnd/>
            <a:tailEnd/>
          </a:ln>
          <a:effectLst/>
        </p:spPr>
        <p:txBody>
          <a:bodyPr wrap="square">
            <a:prstTxWarp prst="textNoShape">
              <a:avLst/>
            </a:prstTxWarp>
            <a:spAutoFit/>
          </a:bodyPr>
          <a:lstStyle/>
          <a:p>
            <a:r>
              <a:rPr lang="en-US" sz="4400" b="1" i="1" dirty="0"/>
              <a:t>Abstract</a:t>
            </a:r>
            <a:r>
              <a:rPr lang="en-US" sz="4400" dirty="0"/>
              <a:t>. </a:t>
            </a:r>
            <a:r>
              <a:rPr lang="en-US" sz="4000" dirty="0"/>
              <a:t>The MMS constellation continues its extended mission at a raised apogee of ~29.3 R</a:t>
            </a:r>
            <a:r>
              <a:rPr lang="en-US" sz="4000" baseline="-25000" dirty="0"/>
              <a:t>E</a:t>
            </a:r>
            <a:r>
              <a:rPr lang="en-US" sz="4000" dirty="0"/>
              <a:t>, with highly elliptic 3-day orbits that sweep the dayside magnetosphere/</a:t>
            </a:r>
            <a:r>
              <a:rPr lang="en-US" sz="4000" dirty="0" err="1"/>
              <a:t>magnetosheath</a:t>
            </a:r>
            <a:r>
              <a:rPr lang="en-US" sz="4000" dirty="0"/>
              <a:t>/solar wind from local noon towards the dawn terminator and flank. Other operating missions (Cluster and THEMIS) also continue to actively sample the plasmas and fields of these regions of space. As such, during the next few months several candidate conjunction opportunities exist between these missions. This poster describes the most likely of these upcoming conjunction opportunities for which multi-point observations over a large range of spatial scales can be fully utilized.</a:t>
            </a:r>
          </a:p>
        </p:txBody>
      </p:sp>
      <p:sp>
        <p:nvSpPr>
          <p:cNvPr id="66" name="Text Box 27"/>
          <p:cNvSpPr txBox="1">
            <a:spLocks noChangeArrowheads="1"/>
          </p:cNvSpPr>
          <p:nvPr/>
        </p:nvSpPr>
        <p:spPr bwMode="auto">
          <a:xfrm>
            <a:off x="9372601" y="88415"/>
            <a:ext cx="32714306" cy="3065947"/>
          </a:xfrm>
          <a:prstGeom prst="rect">
            <a:avLst/>
          </a:prstGeom>
          <a:solidFill>
            <a:schemeClr val="accent3">
              <a:lumMod val="95000"/>
            </a:schemeClr>
          </a:solidFill>
          <a:ln w="9525">
            <a:noFill/>
            <a:miter lim="800000"/>
            <a:headEnd/>
            <a:tailEnd/>
          </a:ln>
          <a:effectLst/>
        </p:spPr>
        <p:txBody>
          <a:bodyPr wrap="square" lIns="110216" tIns="55108" rIns="110216" bIns="55108">
            <a:prstTxWarp prst="textNoShape">
              <a:avLst/>
            </a:prstTxWarp>
            <a:spAutoFit/>
          </a:bodyPr>
          <a:lstStyle/>
          <a:p>
            <a:pPr algn="ctr"/>
            <a:r>
              <a:rPr lang="en-US" sz="9600" dirty="0"/>
              <a:t>Upcoming Candidate MMS-Cluster-THEMIS Conjunctions Within the Magnetosheath, at the Magnetopause and the LLBL</a:t>
            </a:r>
            <a:endParaRPr lang="en-US" sz="9600" baseline="-25000" dirty="0">
              <a:latin typeface="Helvetica Neue" pitchFamily="-111"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1287" y="5237502"/>
            <a:ext cx="10980779" cy="11010511"/>
          </a:xfrm>
          <a:prstGeom prst="rect">
            <a:avLst/>
          </a:prstGeom>
          <a:ln w="63500">
            <a:solidFill>
              <a:schemeClr val="tx1"/>
            </a:solidFill>
          </a:ln>
        </p:spPr>
      </p:pic>
      <p:graphicFrame>
        <p:nvGraphicFramePr>
          <p:cNvPr id="4" name="Table 3"/>
          <p:cNvGraphicFramePr>
            <a:graphicFrameLocks noGrp="1"/>
          </p:cNvGraphicFramePr>
          <p:nvPr>
            <p:extLst>
              <p:ext uri="{D42A27DB-BD31-4B8C-83A1-F6EECF244321}">
                <p14:modId xmlns:p14="http://schemas.microsoft.com/office/powerpoint/2010/main" val="3696381541"/>
              </p:ext>
            </p:extLst>
          </p:nvPr>
        </p:nvGraphicFramePr>
        <p:xfrm>
          <a:off x="14144883" y="20146962"/>
          <a:ext cx="10844567" cy="14782800"/>
        </p:xfrm>
        <a:graphic>
          <a:graphicData uri="http://schemas.openxmlformats.org/drawingml/2006/table">
            <a:tbl>
              <a:tblPr firstRow="1" bandRow="1">
                <a:tableStyleId>{5C22544A-7EE6-4342-B048-85BDC9FD1C3A}</a:tableStyleId>
              </a:tblPr>
              <a:tblGrid>
                <a:gridCol w="10844567">
                  <a:extLst>
                    <a:ext uri="{9D8B030D-6E8A-4147-A177-3AD203B41FA5}">
                      <a16:colId xmlns:a16="http://schemas.microsoft.com/office/drawing/2014/main" val="20000"/>
                    </a:ext>
                  </a:extLst>
                </a:gridCol>
              </a:tblGrid>
              <a:tr h="613225">
                <a:tc>
                  <a:txBody>
                    <a:bodyPr/>
                    <a:lstStyle/>
                    <a:p>
                      <a:r>
                        <a:rPr lang="en-US" sz="4000">
                          <a:solidFill>
                            <a:schemeClr val="tx1"/>
                          </a:solidFill>
                        </a:rPr>
                        <a:t>Candidate</a:t>
                      </a:r>
                      <a:r>
                        <a:rPr lang="en-US" sz="4000" baseline="0">
                          <a:solidFill>
                            <a:schemeClr val="tx1"/>
                          </a:solidFill>
                        </a:rPr>
                        <a:t> Intervals (UT):</a:t>
                      </a:r>
                      <a:endParaRPr lang="en-US" sz="4000">
                        <a:solidFill>
                          <a:schemeClr val="tx1"/>
                        </a:solidFill>
                      </a:endParaRPr>
                    </a:p>
                  </a:txBody>
                  <a:tcPr/>
                </a:tc>
                <a:extLst>
                  <a:ext uri="{0D108BD9-81ED-4DB2-BD59-A6C34878D82A}">
                    <a16:rowId xmlns:a16="http://schemas.microsoft.com/office/drawing/2014/main" val="10000"/>
                  </a:ext>
                </a:extLst>
              </a:tr>
              <a:tr h="564023">
                <a:tc>
                  <a:txBody>
                    <a:bodyPr/>
                    <a:lstStyle/>
                    <a:p>
                      <a:r>
                        <a:rPr lang="en-US" sz="3600"/>
                        <a:t>2019/03/15 14:00-18:00 (Msheath/Mpause)</a:t>
                      </a:r>
                    </a:p>
                  </a:txBody>
                  <a:tcPr/>
                </a:tc>
                <a:extLst>
                  <a:ext uri="{0D108BD9-81ED-4DB2-BD59-A6C34878D82A}">
                    <a16:rowId xmlns:a16="http://schemas.microsoft.com/office/drawing/2014/main" val="10001"/>
                  </a:ext>
                </a:extLst>
              </a:tr>
              <a:tr h="564023">
                <a:tc>
                  <a:txBody>
                    <a:bodyPr/>
                    <a:lstStyle/>
                    <a:p>
                      <a:r>
                        <a:rPr lang="en-US" sz="3600"/>
                        <a:t>2019/03/30 03:00-07:00 (Mpause)</a:t>
                      </a:r>
                    </a:p>
                  </a:txBody>
                  <a:tcPr/>
                </a:tc>
                <a:extLst>
                  <a:ext uri="{0D108BD9-81ED-4DB2-BD59-A6C34878D82A}">
                    <a16:rowId xmlns:a16="http://schemas.microsoft.com/office/drawing/2014/main" val="10002"/>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2019/04/02 16:00-20:00 (Mpause)</a:t>
                      </a:r>
                    </a:p>
                  </a:txBody>
                  <a:tcPr/>
                </a:tc>
                <a:extLst>
                  <a:ext uri="{0D108BD9-81ED-4DB2-BD59-A6C34878D82A}">
                    <a16:rowId xmlns:a16="http://schemas.microsoft.com/office/drawing/2014/main" val="10003"/>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2019/04/15 22:00 - 2019/04/16 02:00 (Msheath)</a:t>
                      </a:r>
                    </a:p>
                  </a:txBody>
                  <a:tcPr/>
                </a:tc>
                <a:extLst>
                  <a:ext uri="{0D108BD9-81ED-4DB2-BD59-A6C34878D82A}">
                    <a16:rowId xmlns:a16="http://schemas.microsoft.com/office/drawing/2014/main" val="10004"/>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2019/04/19 12:30-16:30 (Mpause)</a:t>
                      </a:r>
                    </a:p>
                  </a:txBody>
                  <a:tcPr/>
                </a:tc>
                <a:extLst>
                  <a:ext uri="{0D108BD9-81ED-4DB2-BD59-A6C34878D82A}">
                    <a16:rowId xmlns:a16="http://schemas.microsoft.com/office/drawing/2014/main" val="10005"/>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2019/04/22 23:00 - 2019/04/23 03:00 (Msheath/Mpause)</a:t>
                      </a:r>
                    </a:p>
                  </a:txBody>
                  <a:tcPr/>
                </a:tc>
                <a:extLst>
                  <a:ext uri="{0D108BD9-81ED-4DB2-BD59-A6C34878D82A}">
                    <a16:rowId xmlns:a16="http://schemas.microsoft.com/office/drawing/2014/main" val="10006"/>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2019/04/30 20:00 - 2019/05/01 00:00 (Mpause)</a:t>
                      </a:r>
                    </a:p>
                  </a:txBody>
                  <a:tcPr/>
                </a:tc>
                <a:extLst>
                  <a:ext uri="{0D108BD9-81ED-4DB2-BD59-A6C34878D82A}">
                    <a16:rowId xmlns:a16="http://schemas.microsoft.com/office/drawing/2014/main" val="10007"/>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2019/05/03 11:00-15:00 (Msheath)</a:t>
                      </a:r>
                    </a:p>
                  </a:txBody>
                  <a:tcPr/>
                </a:tc>
                <a:extLst>
                  <a:ext uri="{0D108BD9-81ED-4DB2-BD59-A6C34878D82A}">
                    <a16:rowId xmlns:a16="http://schemas.microsoft.com/office/drawing/2014/main" val="10008"/>
                  </a:ext>
                </a:extLst>
              </a:tr>
              <a:tr h="564023">
                <a:tc>
                  <a:txBody>
                    <a:bodyPr/>
                    <a:lstStyle/>
                    <a:p>
                      <a:r>
                        <a:rPr lang="en-US" sz="3600"/>
                        <a:t>2019/05/04 06:30-10:30 (Mpause) </a:t>
                      </a:r>
                    </a:p>
                  </a:txBody>
                  <a:tcPr/>
                </a:tc>
                <a:extLst>
                  <a:ext uri="{0D108BD9-81ED-4DB2-BD59-A6C34878D82A}">
                    <a16:rowId xmlns:a16="http://schemas.microsoft.com/office/drawing/2014/main" val="10009"/>
                  </a:ext>
                </a:extLst>
              </a:tr>
              <a:tr h="564023">
                <a:tc>
                  <a:txBody>
                    <a:bodyPr/>
                    <a:lstStyle/>
                    <a:p>
                      <a:r>
                        <a:rPr lang="en-US" sz="3600"/>
                        <a:t>2019/05/10 11:00-15:00 (Msheath)</a:t>
                      </a:r>
                    </a:p>
                  </a:txBody>
                  <a:tcPr/>
                </a:tc>
                <a:extLst>
                  <a:ext uri="{0D108BD9-81ED-4DB2-BD59-A6C34878D82A}">
                    <a16:rowId xmlns:a16="http://schemas.microsoft.com/office/drawing/2014/main" val="10010"/>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2019/05/17 08:30-14:00 (Msheath)</a:t>
                      </a:r>
                    </a:p>
                  </a:txBody>
                  <a:tcPr/>
                </a:tc>
                <a:extLst>
                  <a:ext uri="{0D108BD9-81ED-4DB2-BD59-A6C34878D82A}">
                    <a16:rowId xmlns:a16="http://schemas.microsoft.com/office/drawing/2014/main" val="10011"/>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2019/05/22 03:00-07:00 (Mpause)</a:t>
                      </a:r>
                    </a:p>
                  </a:txBody>
                  <a:tcPr/>
                </a:tc>
                <a:extLst>
                  <a:ext uri="{0D108BD9-81ED-4DB2-BD59-A6C34878D82A}">
                    <a16:rowId xmlns:a16="http://schemas.microsoft.com/office/drawing/2014/main" val="10012"/>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2019/05/24 07:30-13:30 (Mpause + Msheath)</a:t>
                      </a:r>
                    </a:p>
                  </a:txBody>
                  <a:tcPr/>
                </a:tc>
                <a:extLst>
                  <a:ext uri="{0D108BD9-81ED-4DB2-BD59-A6C34878D82A}">
                    <a16:rowId xmlns:a16="http://schemas.microsoft.com/office/drawing/2014/main" val="10013"/>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2019/05/25 19:00 - 2019/05/26 20:00 (Msheath)</a:t>
                      </a:r>
                    </a:p>
                  </a:txBody>
                  <a:tcPr/>
                </a:tc>
                <a:extLst>
                  <a:ext uri="{0D108BD9-81ED-4DB2-BD59-A6C34878D82A}">
                    <a16:rowId xmlns:a16="http://schemas.microsoft.com/office/drawing/2014/main" val="10014"/>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2019/05/30 08:00 - 2019/05/31 07:00 (Msheath)</a:t>
                      </a:r>
                    </a:p>
                  </a:txBody>
                  <a:tcPr/>
                </a:tc>
                <a:extLst>
                  <a:ext uri="{0D108BD9-81ED-4DB2-BD59-A6C34878D82A}">
                    <a16:rowId xmlns:a16="http://schemas.microsoft.com/office/drawing/2014/main" val="10015"/>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2019/06/01 19:00 - 2019/06/02 13:00 (Msheath)</a:t>
                      </a:r>
                    </a:p>
                  </a:txBody>
                  <a:tcPr/>
                </a:tc>
                <a:extLst>
                  <a:ext uri="{0D108BD9-81ED-4DB2-BD59-A6C34878D82A}">
                    <a16:rowId xmlns:a16="http://schemas.microsoft.com/office/drawing/2014/main" val="10016"/>
                  </a:ext>
                </a:extLst>
              </a:tr>
              <a:tr h="564023">
                <a:tc>
                  <a:txBody>
                    <a:bodyPr/>
                    <a:lstStyle/>
                    <a:p>
                      <a:r>
                        <a:rPr lang="en-US" sz="3600"/>
                        <a:t>2019/06/03 04:00-23:59 (Msheath)</a:t>
                      </a:r>
                    </a:p>
                  </a:txBody>
                  <a:tcPr/>
                </a:tc>
                <a:extLst>
                  <a:ext uri="{0D108BD9-81ED-4DB2-BD59-A6C34878D82A}">
                    <a16:rowId xmlns:a16="http://schemas.microsoft.com/office/drawing/2014/main" val="10017"/>
                  </a:ext>
                </a:extLst>
              </a:tr>
              <a:tr h="564023">
                <a:tc>
                  <a:txBody>
                    <a:bodyPr/>
                    <a:lstStyle/>
                    <a:p>
                      <a:r>
                        <a:rPr lang="en-US" sz="3600"/>
                        <a:t>2019/06/09 00:00-05:00 Cluster and MMS skimming MP</a:t>
                      </a:r>
                    </a:p>
                  </a:txBody>
                  <a:tcPr/>
                </a:tc>
                <a:extLst>
                  <a:ext uri="{0D108BD9-81ED-4DB2-BD59-A6C34878D82A}">
                    <a16:rowId xmlns:a16="http://schemas.microsoft.com/office/drawing/2014/main" val="10018"/>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2019/06/10 17:00-21:30 Cluster and MMS skimming MP</a:t>
                      </a:r>
                    </a:p>
                  </a:txBody>
                  <a:tcPr/>
                </a:tc>
                <a:extLst>
                  <a:ext uri="{0D108BD9-81ED-4DB2-BD59-A6C34878D82A}">
                    <a16:rowId xmlns:a16="http://schemas.microsoft.com/office/drawing/2014/main" val="10019"/>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2019/06/13 00:00-14:00 Cluster and MMS skimming MP</a:t>
                      </a:r>
                    </a:p>
                  </a:txBody>
                  <a:tcPr/>
                </a:tc>
                <a:extLst>
                  <a:ext uri="{0D108BD9-81ED-4DB2-BD59-A6C34878D82A}">
                    <a16:rowId xmlns:a16="http://schemas.microsoft.com/office/drawing/2014/main" val="10020"/>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2019/06/17 15:00-17:00 Cluster and MMS skimming MP</a:t>
                      </a:r>
                    </a:p>
                  </a:txBody>
                  <a:tcPr/>
                </a:tc>
                <a:extLst>
                  <a:ext uri="{0D108BD9-81ED-4DB2-BD59-A6C34878D82A}">
                    <a16:rowId xmlns:a16="http://schemas.microsoft.com/office/drawing/2014/main" val="10021"/>
                  </a:ext>
                </a:extLst>
              </a:tr>
              <a:tr h="564023">
                <a:tc>
                  <a:txBody>
                    <a:bodyPr/>
                    <a:lstStyle/>
                    <a:p>
                      <a:pPr marL="0" marR="0" lvl="0" indent="0" algn="l" defTabSz="551106" rtl="0" eaLnBrk="1" fontAlgn="auto" latinLnBrk="0" hangingPunct="1">
                        <a:lnSpc>
                          <a:spcPct val="100000"/>
                        </a:lnSpc>
                        <a:spcBef>
                          <a:spcPts val="0"/>
                        </a:spcBef>
                        <a:spcAft>
                          <a:spcPts val="0"/>
                        </a:spcAft>
                        <a:buClrTx/>
                        <a:buSzTx/>
                        <a:buFontTx/>
                        <a:buNone/>
                        <a:tabLst/>
                        <a:defRPr/>
                      </a:pPr>
                      <a:r>
                        <a:rPr lang="en-US" sz="3600"/>
                        <a:t>2019/06/19 21:30 - 2019/06/20 04:30 HLBL or LLBL</a:t>
                      </a:r>
                    </a:p>
                  </a:txBody>
                  <a:tcPr/>
                </a:tc>
                <a:extLst>
                  <a:ext uri="{0D108BD9-81ED-4DB2-BD59-A6C34878D82A}">
                    <a16:rowId xmlns:a16="http://schemas.microsoft.com/office/drawing/2014/main" val="10022"/>
                  </a:ext>
                </a:extLst>
              </a:tr>
            </a:tbl>
          </a:graphicData>
        </a:graphic>
      </p:graphicFrame>
      <p:sp>
        <p:nvSpPr>
          <p:cNvPr id="127" name="Text Box 303"/>
          <p:cNvSpPr txBox="1">
            <a:spLocks noChangeArrowheads="1"/>
          </p:cNvSpPr>
          <p:nvPr/>
        </p:nvSpPr>
        <p:spPr bwMode="auto">
          <a:xfrm>
            <a:off x="26060400" y="32383908"/>
            <a:ext cx="24090816" cy="3231654"/>
          </a:xfrm>
          <a:prstGeom prst="rect">
            <a:avLst/>
          </a:prstGeom>
          <a:solidFill>
            <a:schemeClr val="bg1"/>
          </a:solidFill>
          <a:ln w="63500">
            <a:solidFill>
              <a:schemeClr val="tx1"/>
            </a:solidFill>
            <a:miter lim="800000"/>
            <a:headEnd/>
            <a:tailEnd/>
          </a:ln>
          <a:effectLst/>
        </p:spPr>
        <p:txBody>
          <a:bodyPr wrap="square">
            <a:prstTxWarp prst="textNoShape">
              <a:avLst/>
            </a:prstTxWarp>
            <a:spAutoFit/>
          </a:bodyPr>
          <a:lstStyle/>
          <a:p>
            <a:pPr algn="just"/>
            <a:r>
              <a:rPr lang="en-US" sz="4400" b="1" dirty="0"/>
              <a:t>SUMMARY</a:t>
            </a:r>
          </a:p>
          <a:p>
            <a:pPr marL="571500" indent="-571500" algn="just">
              <a:buFont typeface="Arial" panose="020B0604020202020204" pitchFamily="34" charset="0"/>
              <a:buChar char="•"/>
            </a:pPr>
            <a:r>
              <a:rPr lang="en-US" sz="4000" dirty="0"/>
              <a:t>22 predicted Cluster-MMS conjunctions at magnetopause/</a:t>
            </a:r>
            <a:r>
              <a:rPr lang="en-US" sz="4000" dirty="0" err="1"/>
              <a:t>magnetosheath</a:t>
            </a:r>
            <a:r>
              <a:rPr lang="en-US" sz="4000" dirty="0"/>
              <a:t>/BL between 2019 March 15 and June 20</a:t>
            </a:r>
          </a:p>
          <a:p>
            <a:pPr marL="571500" indent="-571500" algn="just">
              <a:buFont typeface="Arial" panose="020B0604020202020204" pitchFamily="34" charset="0"/>
              <a:buChar char="•"/>
            </a:pPr>
            <a:r>
              <a:rPr lang="en-US" sz="4000" dirty="0"/>
              <a:t>Cluster and MMS in magnetotail after 2019 June 20</a:t>
            </a:r>
          </a:p>
          <a:p>
            <a:pPr marL="571500" indent="-571500" algn="just">
              <a:buFont typeface="Arial" panose="020B0604020202020204" pitchFamily="34" charset="0"/>
              <a:buChar char="•"/>
            </a:pPr>
            <a:r>
              <a:rPr lang="en-US" sz="4000" dirty="0"/>
              <a:t>Plan to use 4h burst mode on Cluster for most conjunctions</a:t>
            </a:r>
          </a:p>
          <a:p>
            <a:pPr marL="571500" indent="-571500" algn="just">
              <a:buFont typeface="Arial" panose="020B0604020202020204" pitchFamily="34" charset="0"/>
              <a:buChar char="•"/>
            </a:pPr>
            <a:r>
              <a:rPr lang="en-US" sz="4000" dirty="0"/>
              <a:t>Tail conjunctions not looked at yet</a:t>
            </a:r>
          </a:p>
        </p:txBody>
      </p:sp>
      <p:grpSp>
        <p:nvGrpSpPr>
          <p:cNvPr id="14" name="Group 13"/>
          <p:cNvGrpSpPr/>
          <p:nvPr/>
        </p:nvGrpSpPr>
        <p:grpSpPr>
          <a:xfrm>
            <a:off x="228601" y="23956962"/>
            <a:ext cx="13634499" cy="11658600"/>
            <a:chOff x="1142998" y="25557162"/>
            <a:chExt cx="10744200" cy="9909810"/>
          </a:xfrm>
        </p:grpSpPr>
        <p:pic>
          <p:nvPicPr>
            <p:cNvPr id="129" name="Picture 128">
              <a:extLst>
                <a:ext uri="{FF2B5EF4-FFF2-40B4-BE49-F238E27FC236}">
                  <a16:creationId xmlns:a16="http://schemas.microsoft.com/office/drawing/2014/main" id="{9DBA345C-3275-164C-BC73-9A9B2545554A}"/>
                </a:ext>
              </a:extLst>
            </p:cNvPr>
            <p:cNvPicPr>
              <a:picLocks noChangeAspect="1"/>
            </p:cNvPicPr>
            <p:nvPr/>
          </p:nvPicPr>
          <p:blipFill>
            <a:blip r:embed="rId4"/>
            <a:stretch>
              <a:fillRect/>
            </a:stretch>
          </p:blipFill>
          <p:spPr>
            <a:xfrm>
              <a:off x="1142998" y="25557162"/>
              <a:ext cx="10744200" cy="9909810"/>
            </a:xfrm>
            <a:prstGeom prst="rect">
              <a:avLst/>
            </a:prstGeom>
            <a:ln w="63500">
              <a:solidFill>
                <a:schemeClr val="tx1"/>
              </a:solidFill>
            </a:ln>
          </p:spPr>
        </p:pic>
        <p:sp>
          <p:nvSpPr>
            <p:cNvPr id="5" name="TextBox 4"/>
            <p:cNvSpPr txBox="1"/>
            <p:nvPr/>
          </p:nvSpPr>
          <p:spPr>
            <a:xfrm>
              <a:off x="2730184" y="25936520"/>
              <a:ext cx="5889754" cy="1446550"/>
            </a:xfrm>
            <a:prstGeom prst="rect">
              <a:avLst/>
            </a:prstGeom>
            <a:noFill/>
          </p:spPr>
          <p:txBody>
            <a:bodyPr wrap="none" rtlCol="0">
              <a:spAutoFit/>
            </a:bodyPr>
            <a:lstStyle/>
            <a:p>
              <a:r>
                <a:rPr lang="en-US" sz="4400" dirty="0"/>
                <a:t>Cluster/MMS separation </a:t>
              </a:r>
            </a:p>
            <a:p>
              <a:r>
                <a:rPr lang="en-US" sz="4400" dirty="0"/>
                <a:t>in </a:t>
              </a:r>
              <a:r>
                <a:rPr lang="en-US" sz="4400" dirty="0" err="1"/>
                <a:t>magnetosheath</a:t>
              </a:r>
              <a:endParaRPr lang="en-US" sz="4400" dirty="0"/>
            </a:p>
          </p:txBody>
        </p:sp>
        <p:cxnSp>
          <p:nvCxnSpPr>
            <p:cNvPr id="7" name="Straight Connector 6"/>
            <p:cNvCxnSpPr/>
            <p:nvPr/>
          </p:nvCxnSpPr>
          <p:spPr bwMode="auto">
            <a:xfrm>
              <a:off x="2514600" y="32634936"/>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TextBox 7"/>
            <p:cNvSpPr txBox="1"/>
            <p:nvPr/>
          </p:nvSpPr>
          <p:spPr>
            <a:xfrm>
              <a:off x="2514600" y="32788721"/>
              <a:ext cx="1343638" cy="769441"/>
            </a:xfrm>
            <a:prstGeom prst="rect">
              <a:avLst/>
            </a:prstGeom>
            <a:noFill/>
          </p:spPr>
          <p:txBody>
            <a:bodyPr wrap="none" rtlCol="0">
              <a:spAutoFit/>
            </a:bodyPr>
            <a:lstStyle/>
            <a:p>
              <a:r>
                <a:rPr lang="en-US"/>
                <a:t>Threshold</a:t>
              </a:r>
            </a:p>
            <a:p>
              <a:r>
                <a:rPr lang="en-US"/>
                <a:t>separation</a:t>
              </a:r>
            </a:p>
          </p:txBody>
        </p:sp>
        <p:cxnSp>
          <p:nvCxnSpPr>
            <p:cNvPr id="11" name="Straight Arrow Connector 10"/>
            <p:cNvCxnSpPr/>
            <p:nvPr/>
          </p:nvCxnSpPr>
          <p:spPr bwMode="auto">
            <a:xfrm flipV="1">
              <a:off x="3793957" y="32643762"/>
              <a:ext cx="0" cy="323617"/>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grpSp>
      <p:sp>
        <p:nvSpPr>
          <p:cNvPr id="130" name="Text Box 303"/>
          <p:cNvSpPr txBox="1">
            <a:spLocks noChangeArrowheads="1"/>
          </p:cNvSpPr>
          <p:nvPr/>
        </p:nvSpPr>
        <p:spPr bwMode="auto">
          <a:xfrm>
            <a:off x="228600" y="12710160"/>
            <a:ext cx="13634500" cy="10741402"/>
          </a:xfrm>
          <a:prstGeom prst="rect">
            <a:avLst/>
          </a:prstGeom>
          <a:solidFill>
            <a:schemeClr val="bg1"/>
          </a:solidFill>
          <a:ln w="63500">
            <a:solidFill>
              <a:schemeClr val="tx1"/>
            </a:solidFill>
            <a:miter lim="800000"/>
            <a:headEnd/>
            <a:tailEnd/>
          </a:ln>
          <a:effectLst/>
        </p:spPr>
        <p:txBody>
          <a:bodyPr wrap="square">
            <a:prstTxWarp prst="textNoShape">
              <a:avLst/>
            </a:prstTxWarp>
            <a:spAutoFit/>
          </a:bodyPr>
          <a:lstStyle/>
          <a:p>
            <a:r>
              <a:rPr lang="en-US" sz="4400" b="1" i="1" dirty="0"/>
              <a:t>Operating models used; criteria for conjunctions</a:t>
            </a:r>
          </a:p>
          <a:p>
            <a:pPr algn="just"/>
            <a:r>
              <a:rPr lang="en-US" sz="4400" u="sng" dirty="0"/>
              <a:t>Magnetopause</a:t>
            </a:r>
            <a:r>
              <a:rPr lang="en-US" sz="4400" dirty="0"/>
              <a:t>:</a:t>
            </a:r>
          </a:p>
          <a:p>
            <a:pPr marL="571500" indent="-571500" algn="just">
              <a:buFont typeface="Arial" panose="020B0604020202020204" pitchFamily="34" charset="0"/>
              <a:buChar char="•"/>
            </a:pPr>
            <a:r>
              <a:rPr lang="en-US" sz="4000" dirty="0" err="1"/>
              <a:t>Shue</a:t>
            </a:r>
            <a:r>
              <a:rPr lang="en-US" sz="4000" dirty="0"/>
              <a:t> </a:t>
            </a:r>
            <a:r>
              <a:rPr lang="en-US" sz="4000" i="1" dirty="0"/>
              <a:t>et al</a:t>
            </a:r>
            <a:r>
              <a:rPr lang="en-US" sz="4000" dirty="0"/>
              <a:t>. 1997 model: </a:t>
            </a:r>
            <a:r>
              <a:rPr lang="en-US" sz="4000" i="1" dirty="0">
                <a:latin typeface="Symbol" panose="05050102010706020507" pitchFamily="18" charset="2"/>
              </a:rPr>
              <a:t>r</a:t>
            </a:r>
            <a:r>
              <a:rPr lang="en-US" sz="4000" dirty="0"/>
              <a:t>v</a:t>
            </a:r>
            <a:r>
              <a:rPr lang="en-US" sz="4000" baseline="30000" dirty="0"/>
              <a:t>2</a:t>
            </a:r>
            <a:r>
              <a:rPr lang="en-US" sz="4000" dirty="0"/>
              <a:t>=1.9 </a:t>
            </a:r>
            <a:r>
              <a:rPr lang="en-US" sz="4000" dirty="0" err="1"/>
              <a:t>nPa</a:t>
            </a:r>
            <a:r>
              <a:rPr lang="en-US" sz="4000" dirty="0"/>
              <a:t>, IMF </a:t>
            </a:r>
            <a:r>
              <a:rPr lang="en-US" sz="4000" dirty="0" err="1"/>
              <a:t>B</a:t>
            </a:r>
            <a:r>
              <a:rPr lang="en-US" sz="4000" baseline="-25000" dirty="0" err="1"/>
              <a:t>z</a:t>
            </a:r>
            <a:r>
              <a:rPr lang="en-US" sz="4000" dirty="0"/>
              <a:t> = 0 </a:t>
            </a:r>
            <a:r>
              <a:rPr lang="en-US" sz="4000" dirty="0" err="1"/>
              <a:t>nT</a:t>
            </a:r>
            <a:endParaRPr lang="en-US" sz="4000" dirty="0"/>
          </a:p>
          <a:p>
            <a:pPr marL="571500" indent="-571500" algn="just">
              <a:buFont typeface="Arial" panose="020B0604020202020204" pitchFamily="34" charset="0"/>
              <a:buChar char="•"/>
            </a:pPr>
            <a:r>
              <a:rPr lang="en-US" sz="4000" dirty="0"/>
              <a:t>‘conjunction’ relies on MP crossing times: |</a:t>
            </a:r>
            <a:r>
              <a:rPr lang="en-US" sz="4000" dirty="0" err="1"/>
              <a:t>T</a:t>
            </a:r>
            <a:r>
              <a:rPr lang="en-US" sz="4000" baseline="-25000" dirty="0" err="1"/>
              <a:t>Cl</a:t>
            </a:r>
            <a:r>
              <a:rPr lang="en-US" sz="4000" dirty="0"/>
              <a:t> – T</a:t>
            </a:r>
            <a:r>
              <a:rPr lang="en-US" sz="4000" baseline="-25000" dirty="0"/>
              <a:t>MMS</a:t>
            </a:r>
            <a:r>
              <a:rPr lang="en-US" sz="4000" dirty="0"/>
              <a:t>| &lt; 3hr</a:t>
            </a:r>
          </a:p>
          <a:p>
            <a:pPr algn="just"/>
            <a:r>
              <a:rPr lang="en-US" sz="4400" u="sng" dirty="0"/>
              <a:t>Magnetosheath</a:t>
            </a:r>
            <a:r>
              <a:rPr lang="en-US" sz="4400" dirty="0"/>
              <a:t>:</a:t>
            </a:r>
          </a:p>
          <a:p>
            <a:pPr marL="571500" indent="-571500" algn="just">
              <a:buFont typeface="Arial" panose="020B0604020202020204" pitchFamily="34" charset="0"/>
              <a:buChar char="•"/>
            </a:pPr>
            <a:r>
              <a:rPr lang="en-US" sz="4000" dirty="0"/>
              <a:t>Model </a:t>
            </a:r>
            <a:r>
              <a:rPr lang="en-US" sz="4000" dirty="0" err="1"/>
              <a:t>magnetosheath</a:t>
            </a:r>
            <a:r>
              <a:rPr lang="en-US" sz="4000" dirty="0"/>
              <a:t> region uses:</a:t>
            </a:r>
          </a:p>
          <a:p>
            <a:pPr marL="571500" algn="just"/>
            <a:r>
              <a:rPr lang="en-US" sz="4000" dirty="0"/>
              <a:t>Bow shock: modified Fairfield 1971 model</a:t>
            </a:r>
          </a:p>
          <a:p>
            <a:pPr marL="571500" algn="just"/>
            <a:r>
              <a:rPr lang="en-US" sz="4000" dirty="0"/>
              <a:t>Magnetopause: </a:t>
            </a:r>
            <a:r>
              <a:rPr lang="en-US" sz="4000" dirty="0" err="1"/>
              <a:t>Roelof</a:t>
            </a:r>
            <a:r>
              <a:rPr lang="en-US" sz="4000" dirty="0"/>
              <a:t> and </a:t>
            </a:r>
            <a:r>
              <a:rPr lang="en-US" sz="4000" dirty="0" err="1"/>
              <a:t>Sibeck</a:t>
            </a:r>
            <a:r>
              <a:rPr lang="en-US" sz="4000" dirty="0"/>
              <a:t> 1993 model </a:t>
            </a:r>
          </a:p>
          <a:p>
            <a:pPr marL="571500" indent="-571500" algn="just">
              <a:buFont typeface="Arial" panose="020B0604020202020204" pitchFamily="34" charset="0"/>
              <a:buChar char="•"/>
            </a:pPr>
            <a:r>
              <a:rPr lang="en-US" sz="4000" dirty="0"/>
              <a:t>‘conjunction’ relies on spatial separation between </a:t>
            </a:r>
          </a:p>
          <a:p>
            <a:pPr marL="625475" algn="just"/>
            <a:r>
              <a:rPr lang="en-US" sz="4000" dirty="0"/>
              <a:t>C4 and MMS 1 when both are in </a:t>
            </a:r>
            <a:r>
              <a:rPr lang="en-US" sz="4000" dirty="0" err="1"/>
              <a:t>magnetosheath</a:t>
            </a:r>
            <a:endParaRPr lang="en-US" sz="4000" dirty="0"/>
          </a:p>
          <a:p>
            <a:pPr algn="just"/>
            <a:r>
              <a:rPr lang="en-US" sz="4000" u="sng" dirty="0"/>
              <a:t>High Latitude Boundary Layer (HLBL) and </a:t>
            </a:r>
          </a:p>
          <a:p>
            <a:pPr algn="just"/>
            <a:r>
              <a:rPr lang="en-US" sz="4000" u="sng" dirty="0"/>
              <a:t>Low Latitude Boundary Layer (LLBL)</a:t>
            </a:r>
            <a:r>
              <a:rPr lang="en-US" sz="4000" dirty="0"/>
              <a:t>:</a:t>
            </a:r>
          </a:p>
          <a:p>
            <a:pPr marL="571500" indent="-571500" algn="just">
              <a:buFont typeface="Arial" panose="020B0604020202020204" pitchFamily="34" charset="0"/>
              <a:buChar char="•"/>
            </a:pPr>
            <a:r>
              <a:rPr lang="en-US" sz="4000" dirty="0"/>
              <a:t>Annular volume of thickness </a:t>
            </a:r>
            <a:r>
              <a:rPr lang="en-US" sz="4000" i="1" dirty="0"/>
              <a:t>D</a:t>
            </a:r>
            <a:r>
              <a:rPr lang="en-US" sz="4000" dirty="0"/>
              <a:t> defined just inside magnetopause. </a:t>
            </a:r>
            <a:r>
              <a:rPr lang="en-US" sz="4000" i="1" dirty="0"/>
              <a:t>D</a:t>
            </a:r>
            <a:r>
              <a:rPr lang="en-US" sz="4000" dirty="0"/>
              <a:t> widens from 0.4 R</a:t>
            </a:r>
            <a:r>
              <a:rPr lang="en-US" sz="4000" baseline="-25000" dirty="0"/>
              <a:t>E</a:t>
            </a:r>
            <a:r>
              <a:rPr lang="en-US" sz="4000" dirty="0"/>
              <a:t> at the terminator to a fixed 4 R</a:t>
            </a:r>
            <a:r>
              <a:rPr lang="en-US" sz="4000" baseline="-25000" dirty="0"/>
              <a:t>E</a:t>
            </a:r>
            <a:r>
              <a:rPr lang="en-US" sz="4000" dirty="0"/>
              <a:t> tailward of </a:t>
            </a:r>
            <a:r>
              <a:rPr lang="en-US" sz="4000" i="1" dirty="0"/>
              <a:t>X</a:t>
            </a:r>
            <a:r>
              <a:rPr lang="en-US" sz="4000" dirty="0"/>
              <a:t>=-40 R</a:t>
            </a:r>
            <a:r>
              <a:rPr lang="en-US" sz="4000" baseline="-25000" dirty="0"/>
              <a:t>E</a:t>
            </a:r>
          </a:p>
          <a:p>
            <a:pPr marL="528638" algn="just"/>
            <a:r>
              <a:rPr lang="en-US" sz="4000" dirty="0"/>
              <a:t>LLBL: Location within </a:t>
            </a:r>
            <a:r>
              <a:rPr lang="en-US" sz="4000" i="1" dirty="0"/>
              <a:t>D</a:t>
            </a:r>
            <a:r>
              <a:rPr lang="en-US" sz="4000" dirty="0"/>
              <a:t> of MP; |Z| </a:t>
            </a:r>
            <a:r>
              <a:rPr lang="en-US" sz="4000" dirty="0">
                <a:latin typeface="Calibri" panose="020F0502020204030204" pitchFamily="34" charset="0"/>
              </a:rPr>
              <a:t>≤</a:t>
            </a:r>
            <a:r>
              <a:rPr lang="en-US" sz="4000" dirty="0"/>
              <a:t> 3 R</a:t>
            </a:r>
            <a:r>
              <a:rPr lang="en-US" sz="4000" baseline="-25000" dirty="0"/>
              <a:t>E</a:t>
            </a:r>
            <a:r>
              <a:rPr lang="en-US" sz="4000" dirty="0"/>
              <a:t> from neutral sheet</a:t>
            </a:r>
          </a:p>
          <a:p>
            <a:pPr marL="528638" algn="just"/>
            <a:r>
              <a:rPr lang="en-US" sz="4000" dirty="0"/>
              <a:t>HLBL: Location within </a:t>
            </a:r>
            <a:r>
              <a:rPr lang="en-US" sz="4000" i="1" dirty="0"/>
              <a:t>D</a:t>
            </a:r>
            <a:r>
              <a:rPr lang="en-US" sz="4000" dirty="0"/>
              <a:t> of MP; |Z| &gt; 3 R</a:t>
            </a:r>
            <a:r>
              <a:rPr lang="en-US" sz="4000" baseline="-25000" dirty="0"/>
              <a:t>E</a:t>
            </a:r>
            <a:r>
              <a:rPr lang="en-US" sz="4000" dirty="0"/>
              <a:t> from neutral sheet</a:t>
            </a:r>
          </a:p>
        </p:txBody>
      </p:sp>
      <p:pic>
        <p:nvPicPr>
          <p:cNvPr id="133" name="Picture 132">
            <a:extLst>
              <a:ext uri="{FF2B5EF4-FFF2-40B4-BE49-F238E27FC236}">
                <a16:creationId xmlns:a16="http://schemas.microsoft.com/office/drawing/2014/main" id="{D9E3CFF8-8F51-D14A-9509-FE330C01C549}"/>
              </a:ext>
            </a:extLst>
          </p:cNvPr>
          <p:cNvPicPr>
            <a:picLocks noChangeAspect="1"/>
          </p:cNvPicPr>
          <p:nvPr/>
        </p:nvPicPr>
        <p:blipFill>
          <a:blip r:embed="rId5"/>
          <a:stretch>
            <a:fillRect/>
          </a:stretch>
        </p:blipFill>
        <p:spPr>
          <a:xfrm>
            <a:off x="25375105" y="7061267"/>
            <a:ext cx="3687127" cy="4947285"/>
          </a:xfrm>
          <a:prstGeom prst="rect">
            <a:avLst/>
          </a:prstGeom>
        </p:spPr>
      </p:pic>
      <p:pic>
        <p:nvPicPr>
          <p:cNvPr id="134" name="Picture 133">
            <a:extLst>
              <a:ext uri="{FF2B5EF4-FFF2-40B4-BE49-F238E27FC236}">
                <a16:creationId xmlns:a16="http://schemas.microsoft.com/office/drawing/2014/main" id="{00530D85-9786-C247-93C4-3B044F16A29F}"/>
              </a:ext>
            </a:extLst>
          </p:cNvPr>
          <p:cNvPicPr>
            <a:picLocks noChangeAspect="1"/>
          </p:cNvPicPr>
          <p:nvPr/>
        </p:nvPicPr>
        <p:blipFill>
          <a:blip r:embed="rId6"/>
          <a:stretch>
            <a:fillRect/>
          </a:stretch>
        </p:blipFill>
        <p:spPr>
          <a:xfrm>
            <a:off x="29275591" y="7042216"/>
            <a:ext cx="4329113" cy="4972050"/>
          </a:xfrm>
          <a:prstGeom prst="rect">
            <a:avLst/>
          </a:prstGeom>
        </p:spPr>
      </p:pic>
      <p:sp>
        <p:nvSpPr>
          <p:cNvPr id="135" name="TextBox 134">
            <a:extLst>
              <a:ext uri="{FF2B5EF4-FFF2-40B4-BE49-F238E27FC236}">
                <a16:creationId xmlns:a16="http://schemas.microsoft.com/office/drawing/2014/main" id="{0C92AB83-673A-CA4E-811E-5C779D210C56}"/>
              </a:ext>
            </a:extLst>
          </p:cNvPr>
          <p:cNvSpPr txBox="1"/>
          <p:nvPr/>
        </p:nvSpPr>
        <p:spPr>
          <a:xfrm>
            <a:off x="25401591" y="6847337"/>
            <a:ext cx="5570756" cy="369332"/>
          </a:xfrm>
          <a:prstGeom prst="rect">
            <a:avLst/>
          </a:prstGeom>
          <a:noFill/>
        </p:spPr>
        <p:txBody>
          <a:bodyPr wrap="none" rtlCol="0">
            <a:spAutoFit/>
          </a:bodyPr>
          <a:lstStyle/>
          <a:p>
            <a:r>
              <a:rPr lang="en-US" sz="1800" dirty="0"/>
              <a:t>2019/03/15 14:00-18:00 (Magnetosheath/Magnetopause)</a:t>
            </a:r>
          </a:p>
        </p:txBody>
      </p:sp>
      <p:sp>
        <p:nvSpPr>
          <p:cNvPr id="136" name="TextBox 135">
            <a:extLst>
              <a:ext uri="{FF2B5EF4-FFF2-40B4-BE49-F238E27FC236}">
                <a16:creationId xmlns:a16="http://schemas.microsoft.com/office/drawing/2014/main" id="{A30C6F1F-98A2-3947-A74E-3A82C4337EDD}"/>
              </a:ext>
            </a:extLst>
          </p:cNvPr>
          <p:cNvSpPr txBox="1"/>
          <p:nvPr/>
        </p:nvSpPr>
        <p:spPr>
          <a:xfrm>
            <a:off x="27686857" y="7655784"/>
            <a:ext cx="1003801" cy="369332"/>
          </a:xfrm>
          <a:prstGeom prst="rect">
            <a:avLst/>
          </a:prstGeom>
          <a:noFill/>
        </p:spPr>
        <p:txBody>
          <a:bodyPr wrap="none" rtlCol="0">
            <a:spAutoFit/>
          </a:bodyPr>
          <a:lstStyle/>
          <a:p>
            <a:r>
              <a:rPr lang="en-US" dirty="0"/>
              <a:t>C</a:t>
            </a:r>
            <a:r>
              <a:rPr lang="en-US" dirty="0">
                <a:solidFill>
                  <a:srgbClr val="FF0000"/>
                </a:solidFill>
              </a:rPr>
              <a:t>lu</a:t>
            </a:r>
            <a:r>
              <a:rPr lang="en-US" dirty="0">
                <a:solidFill>
                  <a:srgbClr val="00B050"/>
                </a:solidFill>
              </a:rPr>
              <a:t>st</a:t>
            </a:r>
            <a:r>
              <a:rPr lang="en-US" dirty="0">
                <a:solidFill>
                  <a:srgbClr val="7030A0"/>
                </a:solidFill>
              </a:rPr>
              <a:t>er</a:t>
            </a:r>
          </a:p>
        </p:txBody>
      </p:sp>
      <p:sp>
        <p:nvSpPr>
          <p:cNvPr id="137" name="TextBox 136">
            <a:extLst>
              <a:ext uri="{FF2B5EF4-FFF2-40B4-BE49-F238E27FC236}">
                <a16:creationId xmlns:a16="http://schemas.microsoft.com/office/drawing/2014/main" id="{0FC42878-605F-8647-8BD9-C10A30862C0F}"/>
              </a:ext>
            </a:extLst>
          </p:cNvPr>
          <p:cNvSpPr txBox="1"/>
          <p:nvPr/>
        </p:nvSpPr>
        <p:spPr>
          <a:xfrm>
            <a:off x="26166138" y="8025116"/>
            <a:ext cx="729687" cy="369332"/>
          </a:xfrm>
          <a:prstGeom prst="rect">
            <a:avLst/>
          </a:prstGeom>
          <a:noFill/>
        </p:spPr>
        <p:txBody>
          <a:bodyPr wrap="none" rtlCol="0">
            <a:spAutoFit/>
          </a:bodyPr>
          <a:lstStyle/>
          <a:p>
            <a:r>
              <a:rPr lang="en-US" dirty="0">
                <a:solidFill>
                  <a:srgbClr val="00338D"/>
                </a:solidFill>
              </a:rPr>
              <a:t>MMS</a:t>
            </a:r>
          </a:p>
        </p:txBody>
      </p:sp>
      <p:sp>
        <p:nvSpPr>
          <p:cNvPr id="138" name="TextBox 137">
            <a:extLst>
              <a:ext uri="{FF2B5EF4-FFF2-40B4-BE49-F238E27FC236}">
                <a16:creationId xmlns:a16="http://schemas.microsoft.com/office/drawing/2014/main" id="{B5B7A67E-953B-844F-8DCA-5D66352519AF}"/>
              </a:ext>
            </a:extLst>
          </p:cNvPr>
          <p:cNvSpPr txBox="1"/>
          <p:nvPr/>
        </p:nvSpPr>
        <p:spPr>
          <a:xfrm>
            <a:off x="28113295" y="10742758"/>
            <a:ext cx="1095172" cy="369332"/>
          </a:xfrm>
          <a:prstGeom prst="rect">
            <a:avLst/>
          </a:prstGeom>
          <a:noFill/>
        </p:spPr>
        <p:txBody>
          <a:bodyPr wrap="none" rtlCol="0">
            <a:spAutoFit/>
          </a:bodyPr>
          <a:lstStyle/>
          <a:p>
            <a:r>
              <a:rPr lang="en-US" dirty="0">
                <a:solidFill>
                  <a:srgbClr val="008542"/>
                </a:solidFill>
              </a:rPr>
              <a:t>THEMIS</a:t>
            </a:r>
          </a:p>
        </p:txBody>
      </p:sp>
      <p:sp>
        <p:nvSpPr>
          <p:cNvPr id="112" name="TextBox 111">
            <a:extLst>
              <a:ext uri="{FF2B5EF4-FFF2-40B4-BE49-F238E27FC236}">
                <a16:creationId xmlns:a16="http://schemas.microsoft.com/office/drawing/2014/main" id="{0C92AB83-673A-CA4E-811E-5C779D210C56}"/>
              </a:ext>
            </a:extLst>
          </p:cNvPr>
          <p:cNvSpPr txBox="1"/>
          <p:nvPr/>
        </p:nvSpPr>
        <p:spPr>
          <a:xfrm>
            <a:off x="25328880" y="12014266"/>
            <a:ext cx="3684598" cy="369332"/>
          </a:xfrm>
          <a:prstGeom prst="rect">
            <a:avLst/>
          </a:prstGeom>
          <a:noFill/>
        </p:spPr>
        <p:txBody>
          <a:bodyPr wrap="none" rtlCol="0">
            <a:spAutoFit/>
          </a:bodyPr>
          <a:lstStyle/>
          <a:p>
            <a:r>
              <a:rPr lang="en-US" sz="1800"/>
              <a:t>View from above equator (Sun at top)</a:t>
            </a:r>
            <a:endParaRPr lang="en-US" sz="1800" dirty="0"/>
          </a:p>
        </p:txBody>
      </p:sp>
      <p:sp>
        <p:nvSpPr>
          <p:cNvPr id="113" name="TextBox 112">
            <a:extLst>
              <a:ext uri="{FF2B5EF4-FFF2-40B4-BE49-F238E27FC236}">
                <a16:creationId xmlns:a16="http://schemas.microsoft.com/office/drawing/2014/main" id="{0C92AB83-673A-CA4E-811E-5C779D210C56}"/>
              </a:ext>
            </a:extLst>
          </p:cNvPr>
          <p:cNvSpPr txBox="1"/>
          <p:nvPr/>
        </p:nvSpPr>
        <p:spPr>
          <a:xfrm>
            <a:off x="30815280" y="12008552"/>
            <a:ext cx="1594283" cy="369332"/>
          </a:xfrm>
          <a:prstGeom prst="rect">
            <a:avLst/>
          </a:prstGeom>
          <a:noFill/>
        </p:spPr>
        <p:txBody>
          <a:bodyPr wrap="none" rtlCol="0">
            <a:spAutoFit/>
          </a:bodyPr>
          <a:lstStyle/>
          <a:p>
            <a:r>
              <a:rPr lang="en-US" sz="1800"/>
              <a:t>View from Sun</a:t>
            </a:r>
            <a:endParaRPr lang="en-US" sz="1800" dirty="0"/>
          </a:p>
        </p:txBody>
      </p:sp>
      <p:sp>
        <p:nvSpPr>
          <p:cNvPr id="117" name="Rounded Rectangle 116"/>
          <p:cNvSpPr/>
          <p:nvPr/>
        </p:nvSpPr>
        <p:spPr bwMode="auto">
          <a:xfrm>
            <a:off x="33787080" y="6573904"/>
            <a:ext cx="8765076" cy="6098414"/>
          </a:xfrm>
          <a:prstGeom prst="roundRect">
            <a:avLst>
              <a:gd name="adj" fmla="val 8362"/>
            </a:avLst>
          </a:prstGeom>
          <a:solidFill>
            <a:schemeClr val="bg1"/>
          </a:solidFill>
          <a:ln w="9525" cap="flat" cmpd="sng" algn="ctr">
            <a:solidFill>
              <a:schemeClr val="tx1"/>
            </a:solidFill>
            <a:prstDash val="solid"/>
            <a:round/>
            <a:headEnd type="none" w="med" len="med"/>
            <a:tailEnd type="none" w="med" len="med"/>
          </a:ln>
          <a:effectLst>
            <a:softEdge rad="152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18" name="Rounded Rectangle 117"/>
          <p:cNvSpPr/>
          <p:nvPr/>
        </p:nvSpPr>
        <p:spPr bwMode="auto">
          <a:xfrm>
            <a:off x="42395604" y="6573904"/>
            <a:ext cx="8765076" cy="6098414"/>
          </a:xfrm>
          <a:prstGeom prst="roundRect">
            <a:avLst>
              <a:gd name="adj" fmla="val 8362"/>
            </a:avLst>
          </a:prstGeom>
          <a:solidFill>
            <a:schemeClr val="bg1"/>
          </a:solidFill>
          <a:ln w="9525" cap="flat" cmpd="sng" algn="ctr">
            <a:solidFill>
              <a:schemeClr val="tx1"/>
            </a:solidFill>
            <a:prstDash val="solid"/>
            <a:round/>
            <a:headEnd type="none" w="med" len="med"/>
            <a:tailEnd type="none" w="med" len="med"/>
          </a:ln>
          <a:effectLst>
            <a:softEdge rad="152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19" name="Rounded Rectangle 118"/>
          <p:cNvSpPr/>
          <p:nvPr/>
        </p:nvSpPr>
        <p:spPr bwMode="auto">
          <a:xfrm>
            <a:off x="25146000" y="13002452"/>
            <a:ext cx="8765076" cy="6098414"/>
          </a:xfrm>
          <a:prstGeom prst="roundRect">
            <a:avLst>
              <a:gd name="adj" fmla="val 8362"/>
            </a:avLst>
          </a:prstGeom>
          <a:solidFill>
            <a:schemeClr val="bg1"/>
          </a:solidFill>
          <a:ln w="9525" cap="flat" cmpd="sng" algn="ctr">
            <a:solidFill>
              <a:schemeClr val="tx1"/>
            </a:solidFill>
            <a:prstDash val="solid"/>
            <a:round/>
            <a:headEnd type="none" w="med" len="med"/>
            <a:tailEnd type="none" w="med" len="med"/>
          </a:ln>
          <a:effectLst>
            <a:softEdge rad="152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0" name="Rounded Rectangle 119"/>
          <p:cNvSpPr/>
          <p:nvPr/>
        </p:nvSpPr>
        <p:spPr bwMode="auto">
          <a:xfrm>
            <a:off x="33787080" y="13002452"/>
            <a:ext cx="8765076" cy="6098414"/>
          </a:xfrm>
          <a:prstGeom prst="roundRect">
            <a:avLst>
              <a:gd name="adj" fmla="val 8362"/>
            </a:avLst>
          </a:prstGeom>
          <a:solidFill>
            <a:schemeClr val="bg1"/>
          </a:solidFill>
          <a:ln w="9525" cap="flat" cmpd="sng" algn="ctr">
            <a:solidFill>
              <a:schemeClr val="tx1"/>
            </a:solidFill>
            <a:prstDash val="solid"/>
            <a:round/>
            <a:headEnd type="none" w="med" len="med"/>
            <a:tailEnd type="none" w="med" len="med"/>
          </a:ln>
          <a:effectLst>
            <a:softEdge rad="152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1" name="Rounded Rectangle 120"/>
          <p:cNvSpPr/>
          <p:nvPr/>
        </p:nvSpPr>
        <p:spPr bwMode="auto">
          <a:xfrm>
            <a:off x="42395604" y="13002452"/>
            <a:ext cx="8765076" cy="6098414"/>
          </a:xfrm>
          <a:prstGeom prst="roundRect">
            <a:avLst>
              <a:gd name="adj" fmla="val 8362"/>
            </a:avLst>
          </a:prstGeom>
          <a:solidFill>
            <a:schemeClr val="bg1"/>
          </a:solidFill>
          <a:ln w="9525" cap="flat" cmpd="sng" algn="ctr">
            <a:solidFill>
              <a:schemeClr val="tx1"/>
            </a:solidFill>
            <a:prstDash val="solid"/>
            <a:round/>
            <a:headEnd type="none" w="med" len="med"/>
            <a:tailEnd type="none" w="med" len="med"/>
          </a:ln>
          <a:effectLst>
            <a:softEdge rad="152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2" name="Rounded Rectangle 121"/>
          <p:cNvSpPr/>
          <p:nvPr/>
        </p:nvSpPr>
        <p:spPr bwMode="auto">
          <a:xfrm>
            <a:off x="25146000" y="19431000"/>
            <a:ext cx="8765076" cy="6098414"/>
          </a:xfrm>
          <a:prstGeom prst="roundRect">
            <a:avLst>
              <a:gd name="adj" fmla="val 8362"/>
            </a:avLst>
          </a:prstGeom>
          <a:solidFill>
            <a:schemeClr val="bg1"/>
          </a:solidFill>
          <a:ln w="9525" cap="flat" cmpd="sng" algn="ctr">
            <a:solidFill>
              <a:schemeClr val="tx1"/>
            </a:solidFill>
            <a:prstDash val="solid"/>
            <a:round/>
            <a:headEnd type="none" w="med" len="med"/>
            <a:tailEnd type="none" w="med" len="med"/>
          </a:ln>
          <a:effectLst>
            <a:softEdge rad="152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3" name="Rounded Rectangle 122"/>
          <p:cNvSpPr/>
          <p:nvPr/>
        </p:nvSpPr>
        <p:spPr bwMode="auto">
          <a:xfrm>
            <a:off x="33787080" y="19431000"/>
            <a:ext cx="8765076" cy="6098414"/>
          </a:xfrm>
          <a:prstGeom prst="roundRect">
            <a:avLst>
              <a:gd name="adj" fmla="val 8362"/>
            </a:avLst>
          </a:prstGeom>
          <a:solidFill>
            <a:schemeClr val="bg1"/>
          </a:solidFill>
          <a:ln w="9525" cap="flat" cmpd="sng" algn="ctr">
            <a:solidFill>
              <a:schemeClr val="tx1"/>
            </a:solidFill>
            <a:prstDash val="solid"/>
            <a:round/>
            <a:headEnd type="none" w="med" len="med"/>
            <a:tailEnd type="none" w="med" len="med"/>
          </a:ln>
          <a:effectLst>
            <a:softEdge rad="152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4" name="Rounded Rectangle 123"/>
          <p:cNvSpPr/>
          <p:nvPr/>
        </p:nvSpPr>
        <p:spPr bwMode="auto">
          <a:xfrm>
            <a:off x="42395604" y="19431000"/>
            <a:ext cx="8765076" cy="6098414"/>
          </a:xfrm>
          <a:prstGeom prst="roundRect">
            <a:avLst>
              <a:gd name="adj" fmla="val 8362"/>
            </a:avLst>
          </a:prstGeom>
          <a:solidFill>
            <a:schemeClr val="bg1"/>
          </a:solidFill>
          <a:ln w="9525" cap="flat" cmpd="sng" algn="ctr">
            <a:solidFill>
              <a:schemeClr val="tx1"/>
            </a:solidFill>
            <a:prstDash val="solid"/>
            <a:round/>
            <a:headEnd type="none" w="med" len="med"/>
            <a:tailEnd type="none" w="med" len="med"/>
          </a:ln>
          <a:effectLst>
            <a:softEdge rad="152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5" name="Rounded Rectangle 124"/>
          <p:cNvSpPr/>
          <p:nvPr/>
        </p:nvSpPr>
        <p:spPr bwMode="auto">
          <a:xfrm>
            <a:off x="25146000" y="25859548"/>
            <a:ext cx="8765076" cy="6098414"/>
          </a:xfrm>
          <a:prstGeom prst="roundRect">
            <a:avLst>
              <a:gd name="adj" fmla="val 8362"/>
            </a:avLst>
          </a:prstGeom>
          <a:solidFill>
            <a:schemeClr val="bg1"/>
          </a:solidFill>
          <a:ln w="9525" cap="flat" cmpd="sng" algn="ctr">
            <a:solidFill>
              <a:schemeClr val="tx1"/>
            </a:solidFill>
            <a:prstDash val="solid"/>
            <a:round/>
            <a:headEnd type="none" w="med" len="med"/>
            <a:tailEnd type="none" w="med" len="med"/>
          </a:ln>
          <a:effectLst>
            <a:softEdge rad="152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6" name="Rounded Rectangle 125"/>
          <p:cNvSpPr/>
          <p:nvPr/>
        </p:nvSpPr>
        <p:spPr bwMode="auto">
          <a:xfrm>
            <a:off x="33787080" y="25859548"/>
            <a:ext cx="8765076" cy="6098414"/>
          </a:xfrm>
          <a:prstGeom prst="roundRect">
            <a:avLst>
              <a:gd name="adj" fmla="val 8362"/>
            </a:avLst>
          </a:prstGeom>
          <a:solidFill>
            <a:schemeClr val="bg1"/>
          </a:solidFill>
          <a:ln w="9525" cap="flat" cmpd="sng" algn="ctr">
            <a:solidFill>
              <a:schemeClr val="tx1"/>
            </a:solidFill>
            <a:prstDash val="solid"/>
            <a:round/>
            <a:headEnd type="none" w="med" len="med"/>
            <a:tailEnd type="none" w="med" len="med"/>
          </a:ln>
          <a:effectLst>
            <a:softEdge rad="152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8" name="Rounded Rectangle 127"/>
          <p:cNvSpPr/>
          <p:nvPr/>
        </p:nvSpPr>
        <p:spPr bwMode="auto">
          <a:xfrm>
            <a:off x="42395604" y="25859548"/>
            <a:ext cx="8765076" cy="6098414"/>
          </a:xfrm>
          <a:prstGeom prst="roundRect">
            <a:avLst>
              <a:gd name="adj" fmla="val 8362"/>
            </a:avLst>
          </a:prstGeom>
          <a:solidFill>
            <a:schemeClr val="bg1"/>
          </a:solidFill>
          <a:ln w="9525" cap="flat" cmpd="sng" algn="ctr">
            <a:solidFill>
              <a:schemeClr val="tx1"/>
            </a:solidFill>
            <a:prstDash val="solid"/>
            <a:round/>
            <a:headEnd type="none" w="med" len="med"/>
            <a:tailEnd type="none" w="med" len="med"/>
          </a:ln>
          <a:effectLst>
            <a:softEdge rad="152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32" name="Text Box 303"/>
          <p:cNvSpPr txBox="1">
            <a:spLocks noChangeArrowheads="1"/>
          </p:cNvSpPr>
          <p:nvPr/>
        </p:nvSpPr>
        <p:spPr bwMode="auto">
          <a:xfrm>
            <a:off x="30175200" y="5668962"/>
            <a:ext cx="16002000" cy="769441"/>
          </a:xfrm>
          <a:prstGeom prst="rect">
            <a:avLst/>
          </a:prstGeom>
          <a:solidFill>
            <a:schemeClr val="bg1"/>
          </a:solidFill>
          <a:ln w="63500">
            <a:solidFill>
              <a:schemeClr val="tx1"/>
            </a:solidFill>
            <a:miter lim="800000"/>
            <a:headEnd/>
            <a:tailEnd/>
          </a:ln>
          <a:effectLst/>
        </p:spPr>
        <p:txBody>
          <a:bodyPr wrap="square">
            <a:prstTxWarp prst="textNoShape">
              <a:avLst/>
            </a:prstTxWarp>
            <a:spAutoFit/>
          </a:bodyPr>
          <a:lstStyle/>
          <a:p>
            <a:pPr algn="just"/>
            <a:r>
              <a:rPr lang="en-US" sz="4400"/>
              <a:t>A sampling of candidate conjunctions – projections of orbit segments</a:t>
            </a:r>
            <a:endParaRPr lang="en-US" sz="4000"/>
          </a:p>
        </p:txBody>
      </p:sp>
      <p:pic>
        <p:nvPicPr>
          <p:cNvPr id="139" name="Picture 138">
            <a:extLst>
              <a:ext uri="{FF2B5EF4-FFF2-40B4-BE49-F238E27FC236}">
                <a16:creationId xmlns:a16="http://schemas.microsoft.com/office/drawing/2014/main" id="{8ACD41AB-BC55-1A45-93CC-05856F55E0AD}"/>
              </a:ext>
            </a:extLst>
          </p:cNvPr>
          <p:cNvPicPr>
            <a:picLocks noChangeAspect="1"/>
          </p:cNvPicPr>
          <p:nvPr/>
        </p:nvPicPr>
        <p:blipFill>
          <a:blip r:embed="rId7"/>
          <a:stretch>
            <a:fillRect/>
          </a:stretch>
        </p:blipFill>
        <p:spPr>
          <a:xfrm>
            <a:off x="25421390" y="13312393"/>
            <a:ext cx="4296610" cy="5143500"/>
          </a:xfrm>
          <a:prstGeom prst="rect">
            <a:avLst/>
          </a:prstGeom>
        </p:spPr>
      </p:pic>
      <p:pic>
        <p:nvPicPr>
          <p:cNvPr id="140" name="Picture 139">
            <a:extLst>
              <a:ext uri="{FF2B5EF4-FFF2-40B4-BE49-F238E27FC236}">
                <a16:creationId xmlns:a16="http://schemas.microsoft.com/office/drawing/2014/main" id="{8825357F-F35B-8C4B-A63B-FC3AA5F7973A}"/>
              </a:ext>
            </a:extLst>
          </p:cNvPr>
          <p:cNvPicPr>
            <a:picLocks noChangeAspect="1"/>
          </p:cNvPicPr>
          <p:nvPr/>
        </p:nvPicPr>
        <p:blipFill>
          <a:blip r:embed="rId8"/>
          <a:stretch>
            <a:fillRect/>
          </a:stretch>
        </p:blipFill>
        <p:spPr>
          <a:xfrm>
            <a:off x="29288314" y="13312393"/>
            <a:ext cx="4315886" cy="5158169"/>
          </a:xfrm>
          <a:prstGeom prst="rect">
            <a:avLst/>
          </a:prstGeom>
        </p:spPr>
      </p:pic>
      <p:sp>
        <p:nvSpPr>
          <p:cNvPr id="141" name="TextBox 140">
            <a:extLst>
              <a:ext uri="{FF2B5EF4-FFF2-40B4-BE49-F238E27FC236}">
                <a16:creationId xmlns:a16="http://schemas.microsoft.com/office/drawing/2014/main" id="{0C92AB83-673A-CA4E-811E-5C779D210C56}"/>
              </a:ext>
            </a:extLst>
          </p:cNvPr>
          <p:cNvSpPr txBox="1"/>
          <p:nvPr/>
        </p:nvSpPr>
        <p:spPr>
          <a:xfrm>
            <a:off x="25375105" y="13315575"/>
            <a:ext cx="6976590" cy="369332"/>
          </a:xfrm>
          <a:prstGeom prst="rect">
            <a:avLst/>
          </a:prstGeom>
          <a:noFill/>
        </p:spPr>
        <p:txBody>
          <a:bodyPr wrap="none" rtlCol="0">
            <a:spAutoFit/>
          </a:bodyPr>
          <a:lstStyle/>
          <a:p>
            <a:r>
              <a:rPr lang="en-US" sz="1800" dirty="0"/>
              <a:t>2019/04/15 22:00-2019/04/16 02:00 (Magnetosheath C4-MMS1 &lt; 5 R</a:t>
            </a:r>
            <a:r>
              <a:rPr lang="en-US" sz="1800" baseline="-25000" dirty="0"/>
              <a:t>E</a:t>
            </a:r>
            <a:r>
              <a:rPr lang="en-US" sz="1800" dirty="0"/>
              <a:t>)</a:t>
            </a:r>
          </a:p>
        </p:txBody>
      </p:sp>
      <p:sp>
        <p:nvSpPr>
          <p:cNvPr id="142" name="TextBox 141">
            <a:extLst>
              <a:ext uri="{FF2B5EF4-FFF2-40B4-BE49-F238E27FC236}">
                <a16:creationId xmlns:a16="http://schemas.microsoft.com/office/drawing/2014/main" id="{0C92AB83-673A-CA4E-811E-5C779D210C56}"/>
              </a:ext>
            </a:extLst>
          </p:cNvPr>
          <p:cNvSpPr txBox="1"/>
          <p:nvPr/>
        </p:nvSpPr>
        <p:spPr>
          <a:xfrm>
            <a:off x="25374600" y="18476276"/>
            <a:ext cx="3684598" cy="369332"/>
          </a:xfrm>
          <a:prstGeom prst="rect">
            <a:avLst/>
          </a:prstGeom>
          <a:noFill/>
        </p:spPr>
        <p:txBody>
          <a:bodyPr wrap="none" rtlCol="0">
            <a:spAutoFit/>
          </a:bodyPr>
          <a:lstStyle/>
          <a:p>
            <a:r>
              <a:rPr lang="en-US" sz="1800"/>
              <a:t>View from above equator (Sun at top)</a:t>
            </a:r>
            <a:endParaRPr lang="en-US" sz="1800" dirty="0"/>
          </a:p>
        </p:txBody>
      </p:sp>
      <p:sp>
        <p:nvSpPr>
          <p:cNvPr id="143" name="TextBox 142">
            <a:extLst>
              <a:ext uri="{FF2B5EF4-FFF2-40B4-BE49-F238E27FC236}">
                <a16:creationId xmlns:a16="http://schemas.microsoft.com/office/drawing/2014/main" id="{0C92AB83-673A-CA4E-811E-5C779D210C56}"/>
              </a:ext>
            </a:extLst>
          </p:cNvPr>
          <p:cNvSpPr txBox="1"/>
          <p:nvPr/>
        </p:nvSpPr>
        <p:spPr>
          <a:xfrm>
            <a:off x="30861000" y="18470562"/>
            <a:ext cx="1594283" cy="369332"/>
          </a:xfrm>
          <a:prstGeom prst="rect">
            <a:avLst/>
          </a:prstGeom>
          <a:noFill/>
        </p:spPr>
        <p:txBody>
          <a:bodyPr wrap="none" rtlCol="0">
            <a:spAutoFit/>
          </a:bodyPr>
          <a:lstStyle/>
          <a:p>
            <a:r>
              <a:rPr lang="en-US" sz="1800"/>
              <a:t>View from Sun</a:t>
            </a:r>
            <a:endParaRPr lang="en-US" sz="1800" dirty="0"/>
          </a:p>
        </p:txBody>
      </p:sp>
      <p:pic>
        <p:nvPicPr>
          <p:cNvPr id="144" name="Picture 143">
            <a:extLst>
              <a:ext uri="{FF2B5EF4-FFF2-40B4-BE49-F238E27FC236}">
                <a16:creationId xmlns:a16="http://schemas.microsoft.com/office/drawing/2014/main" id="{93CCF63D-4CB9-1246-A323-7494396EA204}"/>
              </a:ext>
            </a:extLst>
          </p:cNvPr>
          <p:cNvPicPr>
            <a:picLocks noChangeAspect="1"/>
          </p:cNvPicPr>
          <p:nvPr/>
        </p:nvPicPr>
        <p:blipFill>
          <a:blip r:embed="rId9"/>
          <a:stretch>
            <a:fillRect/>
          </a:stretch>
        </p:blipFill>
        <p:spPr>
          <a:xfrm>
            <a:off x="29260800" y="19748362"/>
            <a:ext cx="4278302" cy="5143500"/>
          </a:xfrm>
          <a:prstGeom prst="rect">
            <a:avLst/>
          </a:prstGeom>
        </p:spPr>
      </p:pic>
      <p:pic>
        <p:nvPicPr>
          <p:cNvPr id="145" name="Picture 144">
            <a:extLst>
              <a:ext uri="{FF2B5EF4-FFF2-40B4-BE49-F238E27FC236}">
                <a16:creationId xmlns:a16="http://schemas.microsoft.com/office/drawing/2014/main" id="{938C4EBA-AC6B-5440-AF16-584C9C844CBD}"/>
              </a:ext>
            </a:extLst>
          </p:cNvPr>
          <p:cNvPicPr>
            <a:picLocks noChangeAspect="1"/>
          </p:cNvPicPr>
          <p:nvPr/>
        </p:nvPicPr>
        <p:blipFill>
          <a:blip r:embed="rId10"/>
          <a:stretch>
            <a:fillRect/>
          </a:stretch>
        </p:blipFill>
        <p:spPr>
          <a:xfrm>
            <a:off x="25421976" y="19748362"/>
            <a:ext cx="3610224" cy="5143500"/>
          </a:xfrm>
          <a:prstGeom prst="rect">
            <a:avLst/>
          </a:prstGeom>
        </p:spPr>
      </p:pic>
      <p:sp>
        <p:nvSpPr>
          <p:cNvPr id="146" name="TextBox 145">
            <a:extLst>
              <a:ext uri="{FF2B5EF4-FFF2-40B4-BE49-F238E27FC236}">
                <a16:creationId xmlns:a16="http://schemas.microsoft.com/office/drawing/2014/main" id="{0C92AB83-673A-CA4E-811E-5C779D210C56}"/>
              </a:ext>
            </a:extLst>
          </p:cNvPr>
          <p:cNvSpPr txBox="1"/>
          <p:nvPr/>
        </p:nvSpPr>
        <p:spPr>
          <a:xfrm>
            <a:off x="25401591" y="19742648"/>
            <a:ext cx="6737742" cy="369332"/>
          </a:xfrm>
          <a:prstGeom prst="rect">
            <a:avLst/>
          </a:prstGeom>
          <a:noFill/>
        </p:spPr>
        <p:txBody>
          <a:bodyPr wrap="none" rtlCol="0">
            <a:spAutoFit/>
          </a:bodyPr>
          <a:lstStyle/>
          <a:p>
            <a:r>
              <a:rPr lang="en-US" sz="1800" dirty="0"/>
              <a:t>2019/04/22 23:00- 2019/04/23 03:00 (Magnetosheath/Magnetopause)</a:t>
            </a:r>
          </a:p>
        </p:txBody>
      </p:sp>
      <p:sp>
        <p:nvSpPr>
          <p:cNvPr id="147" name="TextBox 146">
            <a:extLst>
              <a:ext uri="{FF2B5EF4-FFF2-40B4-BE49-F238E27FC236}">
                <a16:creationId xmlns:a16="http://schemas.microsoft.com/office/drawing/2014/main" id="{0C92AB83-673A-CA4E-811E-5C779D210C56}"/>
              </a:ext>
            </a:extLst>
          </p:cNvPr>
          <p:cNvSpPr txBox="1"/>
          <p:nvPr/>
        </p:nvSpPr>
        <p:spPr>
          <a:xfrm>
            <a:off x="25374600" y="24897576"/>
            <a:ext cx="3684598" cy="369332"/>
          </a:xfrm>
          <a:prstGeom prst="rect">
            <a:avLst/>
          </a:prstGeom>
          <a:noFill/>
        </p:spPr>
        <p:txBody>
          <a:bodyPr wrap="none" rtlCol="0">
            <a:spAutoFit/>
          </a:bodyPr>
          <a:lstStyle/>
          <a:p>
            <a:r>
              <a:rPr lang="en-US" sz="1800"/>
              <a:t>View from above equator (Sun at top)</a:t>
            </a:r>
            <a:endParaRPr lang="en-US" sz="1800" dirty="0"/>
          </a:p>
        </p:txBody>
      </p:sp>
      <p:sp>
        <p:nvSpPr>
          <p:cNvPr id="148" name="TextBox 147">
            <a:extLst>
              <a:ext uri="{FF2B5EF4-FFF2-40B4-BE49-F238E27FC236}">
                <a16:creationId xmlns:a16="http://schemas.microsoft.com/office/drawing/2014/main" id="{0C92AB83-673A-CA4E-811E-5C779D210C56}"/>
              </a:ext>
            </a:extLst>
          </p:cNvPr>
          <p:cNvSpPr txBox="1"/>
          <p:nvPr/>
        </p:nvSpPr>
        <p:spPr>
          <a:xfrm>
            <a:off x="30861000" y="24891862"/>
            <a:ext cx="1594283" cy="369332"/>
          </a:xfrm>
          <a:prstGeom prst="rect">
            <a:avLst/>
          </a:prstGeom>
          <a:noFill/>
        </p:spPr>
        <p:txBody>
          <a:bodyPr wrap="none" rtlCol="0">
            <a:spAutoFit/>
          </a:bodyPr>
          <a:lstStyle/>
          <a:p>
            <a:r>
              <a:rPr lang="en-US" sz="1800"/>
              <a:t>View from Sun</a:t>
            </a:r>
            <a:endParaRPr lang="en-US" sz="1800" dirty="0"/>
          </a:p>
        </p:txBody>
      </p:sp>
      <p:sp>
        <p:nvSpPr>
          <p:cNvPr id="149" name="TextBox 148">
            <a:extLst>
              <a:ext uri="{FF2B5EF4-FFF2-40B4-BE49-F238E27FC236}">
                <a16:creationId xmlns:a16="http://schemas.microsoft.com/office/drawing/2014/main" id="{A30C6F1F-98A2-3947-A74E-3A82C4337EDD}"/>
              </a:ext>
            </a:extLst>
          </p:cNvPr>
          <p:cNvSpPr txBox="1"/>
          <p:nvPr/>
        </p:nvSpPr>
        <p:spPr>
          <a:xfrm>
            <a:off x="27608401" y="14127476"/>
            <a:ext cx="1003801" cy="369332"/>
          </a:xfrm>
          <a:prstGeom prst="rect">
            <a:avLst/>
          </a:prstGeom>
          <a:noFill/>
        </p:spPr>
        <p:txBody>
          <a:bodyPr wrap="none" rtlCol="0">
            <a:spAutoFit/>
          </a:bodyPr>
          <a:lstStyle/>
          <a:p>
            <a:r>
              <a:rPr lang="en-US" dirty="0"/>
              <a:t>C</a:t>
            </a:r>
            <a:r>
              <a:rPr lang="en-US" dirty="0">
                <a:solidFill>
                  <a:srgbClr val="FF0000"/>
                </a:solidFill>
              </a:rPr>
              <a:t>lu</a:t>
            </a:r>
            <a:r>
              <a:rPr lang="en-US" dirty="0">
                <a:solidFill>
                  <a:srgbClr val="00B050"/>
                </a:solidFill>
              </a:rPr>
              <a:t>st</a:t>
            </a:r>
            <a:r>
              <a:rPr lang="en-US" dirty="0">
                <a:solidFill>
                  <a:srgbClr val="7030A0"/>
                </a:solidFill>
              </a:rPr>
              <a:t>er</a:t>
            </a:r>
          </a:p>
        </p:txBody>
      </p:sp>
      <p:sp>
        <p:nvSpPr>
          <p:cNvPr id="150" name="TextBox 149">
            <a:extLst>
              <a:ext uri="{FF2B5EF4-FFF2-40B4-BE49-F238E27FC236}">
                <a16:creationId xmlns:a16="http://schemas.microsoft.com/office/drawing/2014/main" id="{0FC42878-605F-8647-8BD9-C10A30862C0F}"/>
              </a:ext>
            </a:extLst>
          </p:cNvPr>
          <p:cNvSpPr txBox="1"/>
          <p:nvPr/>
        </p:nvSpPr>
        <p:spPr>
          <a:xfrm>
            <a:off x="28372009" y="14638179"/>
            <a:ext cx="729687" cy="369332"/>
          </a:xfrm>
          <a:prstGeom prst="rect">
            <a:avLst/>
          </a:prstGeom>
          <a:noFill/>
        </p:spPr>
        <p:txBody>
          <a:bodyPr wrap="none" rtlCol="0">
            <a:spAutoFit/>
          </a:bodyPr>
          <a:lstStyle/>
          <a:p>
            <a:r>
              <a:rPr lang="en-US" dirty="0">
                <a:solidFill>
                  <a:srgbClr val="00338D"/>
                </a:solidFill>
              </a:rPr>
              <a:t>MMS</a:t>
            </a:r>
          </a:p>
        </p:txBody>
      </p:sp>
      <p:sp>
        <p:nvSpPr>
          <p:cNvPr id="151" name="TextBox 150">
            <a:extLst>
              <a:ext uri="{FF2B5EF4-FFF2-40B4-BE49-F238E27FC236}">
                <a16:creationId xmlns:a16="http://schemas.microsoft.com/office/drawing/2014/main" id="{B5B7A67E-953B-844F-8DCA-5D66352519AF}"/>
              </a:ext>
            </a:extLst>
          </p:cNvPr>
          <p:cNvSpPr txBox="1"/>
          <p:nvPr/>
        </p:nvSpPr>
        <p:spPr>
          <a:xfrm>
            <a:off x="25965150" y="17233446"/>
            <a:ext cx="1095172" cy="369332"/>
          </a:xfrm>
          <a:prstGeom prst="rect">
            <a:avLst/>
          </a:prstGeom>
          <a:noFill/>
        </p:spPr>
        <p:txBody>
          <a:bodyPr wrap="none" rtlCol="0">
            <a:spAutoFit/>
          </a:bodyPr>
          <a:lstStyle/>
          <a:p>
            <a:r>
              <a:rPr lang="en-US" dirty="0">
                <a:solidFill>
                  <a:srgbClr val="008542"/>
                </a:solidFill>
              </a:rPr>
              <a:t>THEMIS</a:t>
            </a:r>
          </a:p>
        </p:txBody>
      </p:sp>
      <p:sp>
        <p:nvSpPr>
          <p:cNvPr id="155" name="TextBox 154">
            <a:extLst>
              <a:ext uri="{FF2B5EF4-FFF2-40B4-BE49-F238E27FC236}">
                <a16:creationId xmlns:a16="http://schemas.microsoft.com/office/drawing/2014/main" id="{A30C6F1F-98A2-3947-A74E-3A82C4337EDD}"/>
              </a:ext>
            </a:extLst>
          </p:cNvPr>
          <p:cNvSpPr txBox="1"/>
          <p:nvPr/>
        </p:nvSpPr>
        <p:spPr>
          <a:xfrm>
            <a:off x="28142699" y="21340809"/>
            <a:ext cx="1003801" cy="369332"/>
          </a:xfrm>
          <a:prstGeom prst="rect">
            <a:avLst/>
          </a:prstGeom>
          <a:noFill/>
        </p:spPr>
        <p:txBody>
          <a:bodyPr wrap="none" rtlCol="0">
            <a:spAutoFit/>
          </a:bodyPr>
          <a:lstStyle/>
          <a:p>
            <a:r>
              <a:rPr lang="en-US" dirty="0"/>
              <a:t>C</a:t>
            </a:r>
            <a:r>
              <a:rPr lang="en-US" dirty="0">
                <a:solidFill>
                  <a:srgbClr val="FF0000"/>
                </a:solidFill>
              </a:rPr>
              <a:t>lu</a:t>
            </a:r>
            <a:r>
              <a:rPr lang="en-US" dirty="0">
                <a:solidFill>
                  <a:srgbClr val="00B050"/>
                </a:solidFill>
              </a:rPr>
              <a:t>st</a:t>
            </a:r>
            <a:r>
              <a:rPr lang="en-US" dirty="0">
                <a:solidFill>
                  <a:srgbClr val="7030A0"/>
                </a:solidFill>
              </a:rPr>
              <a:t>er</a:t>
            </a:r>
          </a:p>
        </p:txBody>
      </p:sp>
      <p:sp>
        <p:nvSpPr>
          <p:cNvPr id="156" name="TextBox 155">
            <a:extLst>
              <a:ext uri="{FF2B5EF4-FFF2-40B4-BE49-F238E27FC236}">
                <a16:creationId xmlns:a16="http://schemas.microsoft.com/office/drawing/2014/main" id="{0FC42878-605F-8647-8BD9-C10A30862C0F}"/>
              </a:ext>
            </a:extLst>
          </p:cNvPr>
          <p:cNvSpPr txBox="1"/>
          <p:nvPr/>
        </p:nvSpPr>
        <p:spPr>
          <a:xfrm>
            <a:off x="27500371" y="20641343"/>
            <a:ext cx="729687" cy="369332"/>
          </a:xfrm>
          <a:prstGeom prst="rect">
            <a:avLst/>
          </a:prstGeom>
          <a:noFill/>
        </p:spPr>
        <p:txBody>
          <a:bodyPr wrap="none" rtlCol="0">
            <a:spAutoFit/>
          </a:bodyPr>
          <a:lstStyle/>
          <a:p>
            <a:r>
              <a:rPr lang="en-US" dirty="0">
                <a:solidFill>
                  <a:srgbClr val="00338D"/>
                </a:solidFill>
              </a:rPr>
              <a:t>MMS</a:t>
            </a:r>
          </a:p>
        </p:txBody>
      </p:sp>
      <p:sp>
        <p:nvSpPr>
          <p:cNvPr id="157" name="TextBox 156">
            <a:extLst>
              <a:ext uri="{FF2B5EF4-FFF2-40B4-BE49-F238E27FC236}">
                <a16:creationId xmlns:a16="http://schemas.microsoft.com/office/drawing/2014/main" id="{B5B7A67E-953B-844F-8DCA-5D66352519AF}"/>
              </a:ext>
            </a:extLst>
          </p:cNvPr>
          <p:cNvSpPr txBox="1"/>
          <p:nvPr/>
        </p:nvSpPr>
        <p:spPr>
          <a:xfrm>
            <a:off x="26482008" y="23346719"/>
            <a:ext cx="1095172" cy="369332"/>
          </a:xfrm>
          <a:prstGeom prst="rect">
            <a:avLst/>
          </a:prstGeom>
          <a:noFill/>
        </p:spPr>
        <p:txBody>
          <a:bodyPr wrap="none" rtlCol="0">
            <a:spAutoFit/>
          </a:bodyPr>
          <a:lstStyle/>
          <a:p>
            <a:r>
              <a:rPr lang="en-US" dirty="0">
                <a:solidFill>
                  <a:srgbClr val="008542"/>
                </a:solidFill>
              </a:rPr>
              <a:t>THEMIS</a:t>
            </a:r>
          </a:p>
        </p:txBody>
      </p:sp>
      <p:pic>
        <p:nvPicPr>
          <p:cNvPr id="158" name="Picture 157">
            <a:extLst>
              <a:ext uri="{FF2B5EF4-FFF2-40B4-BE49-F238E27FC236}">
                <a16:creationId xmlns:a16="http://schemas.microsoft.com/office/drawing/2014/main" id="{0505727D-7667-1645-8B16-CF11AFB9EA90}"/>
              </a:ext>
            </a:extLst>
          </p:cNvPr>
          <p:cNvPicPr>
            <a:picLocks noChangeAspect="1"/>
          </p:cNvPicPr>
          <p:nvPr/>
        </p:nvPicPr>
        <p:blipFill>
          <a:blip r:embed="rId11"/>
          <a:stretch>
            <a:fillRect/>
          </a:stretch>
        </p:blipFill>
        <p:spPr>
          <a:xfrm>
            <a:off x="29354641" y="26402432"/>
            <a:ext cx="4280535" cy="4980623"/>
          </a:xfrm>
          <a:prstGeom prst="rect">
            <a:avLst/>
          </a:prstGeom>
        </p:spPr>
      </p:pic>
      <p:pic>
        <p:nvPicPr>
          <p:cNvPr id="159" name="Picture 158">
            <a:extLst>
              <a:ext uri="{FF2B5EF4-FFF2-40B4-BE49-F238E27FC236}">
                <a16:creationId xmlns:a16="http://schemas.microsoft.com/office/drawing/2014/main" id="{C17CBF77-06EE-5C4D-AA03-3C0FFAE5CC7C}"/>
              </a:ext>
            </a:extLst>
          </p:cNvPr>
          <p:cNvPicPr>
            <a:picLocks noChangeAspect="1"/>
          </p:cNvPicPr>
          <p:nvPr/>
        </p:nvPicPr>
        <p:blipFill>
          <a:blip r:embed="rId12"/>
          <a:stretch>
            <a:fillRect/>
          </a:stretch>
        </p:blipFill>
        <p:spPr>
          <a:xfrm>
            <a:off x="25383380" y="26242962"/>
            <a:ext cx="4088423" cy="5143500"/>
          </a:xfrm>
          <a:prstGeom prst="rect">
            <a:avLst/>
          </a:prstGeom>
        </p:spPr>
      </p:pic>
      <p:sp>
        <p:nvSpPr>
          <p:cNvPr id="160" name="TextBox 159">
            <a:extLst>
              <a:ext uri="{FF2B5EF4-FFF2-40B4-BE49-F238E27FC236}">
                <a16:creationId xmlns:a16="http://schemas.microsoft.com/office/drawing/2014/main" id="{0C92AB83-673A-CA4E-811E-5C779D210C56}"/>
              </a:ext>
            </a:extLst>
          </p:cNvPr>
          <p:cNvSpPr txBox="1"/>
          <p:nvPr/>
        </p:nvSpPr>
        <p:spPr>
          <a:xfrm>
            <a:off x="25421480" y="26154175"/>
            <a:ext cx="5735288" cy="369332"/>
          </a:xfrm>
          <a:prstGeom prst="rect">
            <a:avLst/>
          </a:prstGeom>
          <a:noFill/>
        </p:spPr>
        <p:txBody>
          <a:bodyPr wrap="none" rtlCol="0">
            <a:spAutoFit/>
          </a:bodyPr>
          <a:lstStyle/>
          <a:p>
            <a:r>
              <a:rPr lang="en-US" sz="1800" dirty="0"/>
              <a:t>2019/05/03 11:00-15:00 (Magnetosheath C2-MMS1 &lt; 5 R</a:t>
            </a:r>
            <a:r>
              <a:rPr lang="en-US" sz="1800" baseline="-25000" dirty="0"/>
              <a:t>E</a:t>
            </a:r>
            <a:r>
              <a:rPr lang="en-US" sz="1800" dirty="0"/>
              <a:t>)</a:t>
            </a:r>
          </a:p>
        </p:txBody>
      </p:sp>
      <p:sp>
        <p:nvSpPr>
          <p:cNvPr id="161" name="TextBox 160">
            <a:extLst>
              <a:ext uri="{FF2B5EF4-FFF2-40B4-BE49-F238E27FC236}">
                <a16:creationId xmlns:a16="http://schemas.microsoft.com/office/drawing/2014/main" id="{0C92AB83-673A-CA4E-811E-5C779D210C56}"/>
              </a:ext>
            </a:extLst>
          </p:cNvPr>
          <p:cNvSpPr txBox="1"/>
          <p:nvPr/>
        </p:nvSpPr>
        <p:spPr>
          <a:xfrm>
            <a:off x="25325158" y="31328156"/>
            <a:ext cx="3684598" cy="369332"/>
          </a:xfrm>
          <a:prstGeom prst="rect">
            <a:avLst/>
          </a:prstGeom>
          <a:noFill/>
        </p:spPr>
        <p:txBody>
          <a:bodyPr wrap="none" rtlCol="0">
            <a:spAutoFit/>
          </a:bodyPr>
          <a:lstStyle/>
          <a:p>
            <a:r>
              <a:rPr lang="en-US" sz="1800"/>
              <a:t>View from above equator (Sun at top)</a:t>
            </a:r>
            <a:endParaRPr lang="en-US" sz="1800" dirty="0"/>
          </a:p>
        </p:txBody>
      </p:sp>
      <p:sp>
        <p:nvSpPr>
          <p:cNvPr id="162" name="TextBox 161">
            <a:extLst>
              <a:ext uri="{FF2B5EF4-FFF2-40B4-BE49-F238E27FC236}">
                <a16:creationId xmlns:a16="http://schemas.microsoft.com/office/drawing/2014/main" id="{0C92AB83-673A-CA4E-811E-5C779D210C56}"/>
              </a:ext>
            </a:extLst>
          </p:cNvPr>
          <p:cNvSpPr txBox="1"/>
          <p:nvPr/>
        </p:nvSpPr>
        <p:spPr>
          <a:xfrm>
            <a:off x="30811558" y="31322442"/>
            <a:ext cx="1594283" cy="369332"/>
          </a:xfrm>
          <a:prstGeom prst="rect">
            <a:avLst/>
          </a:prstGeom>
          <a:noFill/>
        </p:spPr>
        <p:txBody>
          <a:bodyPr wrap="none" rtlCol="0">
            <a:spAutoFit/>
          </a:bodyPr>
          <a:lstStyle/>
          <a:p>
            <a:r>
              <a:rPr lang="en-US" sz="1800"/>
              <a:t>View from Sun</a:t>
            </a:r>
            <a:endParaRPr lang="en-US" sz="1800" dirty="0"/>
          </a:p>
        </p:txBody>
      </p:sp>
      <p:sp>
        <p:nvSpPr>
          <p:cNvPr id="163" name="TextBox 162">
            <a:extLst>
              <a:ext uri="{FF2B5EF4-FFF2-40B4-BE49-F238E27FC236}">
                <a16:creationId xmlns:a16="http://schemas.microsoft.com/office/drawing/2014/main" id="{A30C6F1F-98A2-3947-A74E-3A82C4337EDD}"/>
              </a:ext>
            </a:extLst>
          </p:cNvPr>
          <p:cNvSpPr txBox="1"/>
          <p:nvPr/>
        </p:nvSpPr>
        <p:spPr>
          <a:xfrm>
            <a:off x="27415818" y="26975206"/>
            <a:ext cx="998991" cy="430887"/>
          </a:xfrm>
          <a:prstGeom prst="rect">
            <a:avLst/>
          </a:prstGeom>
          <a:noFill/>
        </p:spPr>
        <p:txBody>
          <a:bodyPr wrap="none" rtlCol="0">
            <a:spAutoFit/>
          </a:bodyPr>
          <a:lstStyle/>
          <a:p>
            <a:pPr algn="ctr"/>
            <a:r>
              <a:rPr lang="en-US" dirty="0"/>
              <a:t>C</a:t>
            </a:r>
            <a:r>
              <a:rPr lang="en-US" dirty="0">
                <a:solidFill>
                  <a:srgbClr val="FF0000"/>
                </a:solidFill>
              </a:rPr>
              <a:t>lu</a:t>
            </a:r>
            <a:r>
              <a:rPr lang="en-US" dirty="0">
                <a:solidFill>
                  <a:srgbClr val="00B050"/>
                </a:solidFill>
              </a:rPr>
              <a:t>st</a:t>
            </a:r>
            <a:r>
              <a:rPr lang="en-US" dirty="0">
                <a:solidFill>
                  <a:srgbClr val="7030A0"/>
                </a:solidFill>
              </a:rPr>
              <a:t>er</a:t>
            </a:r>
          </a:p>
        </p:txBody>
      </p:sp>
      <p:sp>
        <p:nvSpPr>
          <p:cNvPr id="164" name="TextBox 163">
            <a:extLst>
              <a:ext uri="{FF2B5EF4-FFF2-40B4-BE49-F238E27FC236}">
                <a16:creationId xmlns:a16="http://schemas.microsoft.com/office/drawing/2014/main" id="{0FC42878-605F-8647-8BD9-C10A30862C0F}"/>
              </a:ext>
            </a:extLst>
          </p:cNvPr>
          <p:cNvSpPr txBox="1"/>
          <p:nvPr/>
        </p:nvSpPr>
        <p:spPr>
          <a:xfrm>
            <a:off x="28389816" y="27720765"/>
            <a:ext cx="841898" cy="430887"/>
          </a:xfrm>
          <a:prstGeom prst="rect">
            <a:avLst/>
          </a:prstGeom>
          <a:noFill/>
        </p:spPr>
        <p:txBody>
          <a:bodyPr wrap="none" rtlCol="0">
            <a:spAutoFit/>
          </a:bodyPr>
          <a:lstStyle/>
          <a:p>
            <a:pPr algn="ctr"/>
            <a:r>
              <a:rPr lang="en-US" dirty="0">
                <a:solidFill>
                  <a:srgbClr val="00338D"/>
                </a:solidFill>
              </a:rPr>
              <a:t>MMS</a:t>
            </a:r>
          </a:p>
        </p:txBody>
      </p:sp>
      <p:sp>
        <p:nvSpPr>
          <p:cNvPr id="165" name="TextBox 164">
            <a:extLst>
              <a:ext uri="{FF2B5EF4-FFF2-40B4-BE49-F238E27FC236}">
                <a16:creationId xmlns:a16="http://schemas.microsoft.com/office/drawing/2014/main" id="{B5B7A67E-953B-844F-8DCA-5D66352519AF}"/>
              </a:ext>
            </a:extLst>
          </p:cNvPr>
          <p:cNvSpPr txBox="1"/>
          <p:nvPr/>
        </p:nvSpPr>
        <p:spPr>
          <a:xfrm>
            <a:off x="26277706" y="30143684"/>
            <a:ext cx="1236237" cy="430887"/>
          </a:xfrm>
          <a:prstGeom prst="rect">
            <a:avLst/>
          </a:prstGeom>
          <a:noFill/>
        </p:spPr>
        <p:txBody>
          <a:bodyPr wrap="none" rtlCol="0">
            <a:spAutoFit/>
          </a:bodyPr>
          <a:lstStyle/>
          <a:p>
            <a:pPr algn="ctr"/>
            <a:r>
              <a:rPr lang="en-US" dirty="0">
                <a:solidFill>
                  <a:srgbClr val="008542"/>
                </a:solidFill>
              </a:rPr>
              <a:t>THEMIS</a:t>
            </a:r>
          </a:p>
        </p:txBody>
      </p:sp>
      <p:pic>
        <p:nvPicPr>
          <p:cNvPr id="166" name="Picture 165">
            <a:extLst>
              <a:ext uri="{FF2B5EF4-FFF2-40B4-BE49-F238E27FC236}">
                <a16:creationId xmlns:a16="http://schemas.microsoft.com/office/drawing/2014/main" id="{930B057B-C21D-A945-9EAA-D7846CCD6B2C}"/>
              </a:ext>
            </a:extLst>
          </p:cNvPr>
          <p:cNvPicPr>
            <a:picLocks noChangeAspect="1"/>
          </p:cNvPicPr>
          <p:nvPr/>
        </p:nvPicPr>
        <p:blipFill>
          <a:blip r:embed="rId13"/>
          <a:stretch>
            <a:fillRect/>
          </a:stretch>
        </p:blipFill>
        <p:spPr>
          <a:xfrm>
            <a:off x="37948675" y="7335356"/>
            <a:ext cx="4297109" cy="4749070"/>
          </a:xfrm>
          <a:prstGeom prst="rect">
            <a:avLst/>
          </a:prstGeom>
        </p:spPr>
      </p:pic>
      <p:pic>
        <p:nvPicPr>
          <p:cNvPr id="167" name="Picture 166">
            <a:extLst>
              <a:ext uri="{FF2B5EF4-FFF2-40B4-BE49-F238E27FC236}">
                <a16:creationId xmlns:a16="http://schemas.microsoft.com/office/drawing/2014/main" id="{61A9B772-4554-074F-9CE2-2F6D48221BE9}"/>
              </a:ext>
            </a:extLst>
          </p:cNvPr>
          <p:cNvPicPr>
            <a:picLocks noChangeAspect="1"/>
          </p:cNvPicPr>
          <p:nvPr/>
        </p:nvPicPr>
        <p:blipFill>
          <a:blip r:embed="rId14"/>
          <a:stretch>
            <a:fillRect/>
          </a:stretch>
        </p:blipFill>
        <p:spPr>
          <a:xfrm>
            <a:off x="34081289" y="7274682"/>
            <a:ext cx="3828288" cy="4809744"/>
          </a:xfrm>
          <a:prstGeom prst="rect">
            <a:avLst/>
          </a:prstGeom>
        </p:spPr>
      </p:pic>
      <p:sp>
        <p:nvSpPr>
          <p:cNvPr id="168" name="TextBox 167">
            <a:extLst>
              <a:ext uri="{FF2B5EF4-FFF2-40B4-BE49-F238E27FC236}">
                <a16:creationId xmlns:a16="http://schemas.microsoft.com/office/drawing/2014/main" id="{0C92AB83-673A-CA4E-811E-5C779D210C56}"/>
              </a:ext>
            </a:extLst>
          </p:cNvPr>
          <p:cNvSpPr txBox="1"/>
          <p:nvPr/>
        </p:nvSpPr>
        <p:spPr>
          <a:xfrm>
            <a:off x="34060896" y="6842686"/>
            <a:ext cx="5768952" cy="369332"/>
          </a:xfrm>
          <a:prstGeom prst="rect">
            <a:avLst/>
          </a:prstGeom>
          <a:noFill/>
        </p:spPr>
        <p:txBody>
          <a:bodyPr wrap="none" rtlCol="0">
            <a:spAutoFit/>
          </a:bodyPr>
          <a:lstStyle/>
          <a:p>
            <a:r>
              <a:rPr lang="en-US" sz="1800" dirty="0"/>
              <a:t>2019/05/10 11:00-15:00 (Magnetosheath C4-MMS1 &lt; 5 R</a:t>
            </a:r>
            <a:r>
              <a:rPr lang="en-US" sz="1800" baseline="-25000" dirty="0"/>
              <a:t>E</a:t>
            </a:r>
            <a:r>
              <a:rPr lang="en-US" sz="1800" dirty="0"/>
              <a:t>)</a:t>
            </a:r>
          </a:p>
        </p:txBody>
      </p:sp>
      <p:sp>
        <p:nvSpPr>
          <p:cNvPr id="169" name="TextBox 168">
            <a:extLst>
              <a:ext uri="{FF2B5EF4-FFF2-40B4-BE49-F238E27FC236}">
                <a16:creationId xmlns:a16="http://schemas.microsoft.com/office/drawing/2014/main" id="{A30C6F1F-98A2-3947-A74E-3A82C4337EDD}"/>
              </a:ext>
            </a:extLst>
          </p:cNvPr>
          <p:cNvSpPr txBox="1"/>
          <p:nvPr/>
        </p:nvSpPr>
        <p:spPr>
          <a:xfrm>
            <a:off x="36569363" y="7967595"/>
            <a:ext cx="1003801" cy="369332"/>
          </a:xfrm>
          <a:prstGeom prst="rect">
            <a:avLst/>
          </a:prstGeom>
          <a:noFill/>
        </p:spPr>
        <p:txBody>
          <a:bodyPr wrap="none" rtlCol="0">
            <a:spAutoFit/>
          </a:bodyPr>
          <a:lstStyle/>
          <a:p>
            <a:r>
              <a:rPr lang="en-US" dirty="0"/>
              <a:t>C</a:t>
            </a:r>
            <a:r>
              <a:rPr lang="en-US" dirty="0">
                <a:solidFill>
                  <a:srgbClr val="FF0000"/>
                </a:solidFill>
              </a:rPr>
              <a:t>lu</a:t>
            </a:r>
            <a:r>
              <a:rPr lang="en-US" dirty="0">
                <a:solidFill>
                  <a:srgbClr val="00B050"/>
                </a:solidFill>
              </a:rPr>
              <a:t>st</a:t>
            </a:r>
            <a:r>
              <a:rPr lang="en-US" dirty="0">
                <a:solidFill>
                  <a:srgbClr val="7030A0"/>
                </a:solidFill>
              </a:rPr>
              <a:t>er</a:t>
            </a:r>
          </a:p>
        </p:txBody>
      </p:sp>
      <p:sp>
        <p:nvSpPr>
          <p:cNvPr id="170" name="TextBox 169">
            <a:extLst>
              <a:ext uri="{FF2B5EF4-FFF2-40B4-BE49-F238E27FC236}">
                <a16:creationId xmlns:a16="http://schemas.microsoft.com/office/drawing/2014/main" id="{0FC42878-605F-8647-8BD9-C10A30862C0F}"/>
              </a:ext>
            </a:extLst>
          </p:cNvPr>
          <p:cNvSpPr txBox="1"/>
          <p:nvPr/>
        </p:nvSpPr>
        <p:spPr>
          <a:xfrm>
            <a:off x="36627816" y="8857034"/>
            <a:ext cx="729687" cy="369332"/>
          </a:xfrm>
          <a:prstGeom prst="rect">
            <a:avLst/>
          </a:prstGeom>
          <a:noFill/>
        </p:spPr>
        <p:txBody>
          <a:bodyPr wrap="none" rtlCol="0">
            <a:spAutoFit/>
          </a:bodyPr>
          <a:lstStyle/>
          <a:p>
            <a:r>
              <a:rPr lang="en-US" dirty="0">
                <a:solidFill>
                  <a:srgbClr val="00338D"/>
                </a:solidFill>
              </a:rPr>
              <a:t>MMS</a:t>
            </a:r>
          </a:p>
        </p:txBody>
      </p:sp>
      <p:sp>
        <p:nvSpPr>
          <p:cNvPr id="171" name="TextBox 170">
            <a:extLst>
              <a:ext uri="{FF2B5EF4-FFF2-40B4-BE49-F238E27FC236}">
                <a16:creationId xmlns:a16="http://schemas.microsoft.com/office/drawing/2014/main" id="{B5B7A67E-953B-844F-8DCA-5D66352519AF}"/>
              </a:ext>
            </a:extLst>
          </p:cNvPr>
          <p:cNvSpPr txBox="1"/>
          <p:nvPr/>
        </p:nvSpPr>
        <p:spPr>
          <a:xfrm>
            <a:off x="34434635" y="10717017"/>
            <a:ext cx="1095172" cy="369332"/>
          </a:xfrm>
          <a:prstGeom prst="rect">
            <a:avLst/>
          </a:prstGeom>
          <a:noFill/>
        </p:spPr>
        <p:txBody>
          <a:bodyPr wrap="none" rtlCol="0">
            <a:spAutoFit/>
          </a:bodyPr>
          <a:lstStyle/>
          <a:p>
            <a:r>
              <a:rPr lang="en-US" dirty="0">
                <a:solidFill>
                  <a:srgbClr val="008542"/>
                </a:solidFill>
              </a:rPr>
              <a:t>THEMIS</a:t>
            </a:r>
          </a:p>
        </p:txBody>
      </p:sp>
      <p:sp>
        <p:nvSpPr>
          <p:cNvPr id="172" name="TextBox 171">
            <a:extLst>
              <a:ext uri="{FF2B5EF4-FFF2-40B4-BE49-F238E27FC236}">
                <a16:creationId xmlns:a16="http://schemas.microsoft.com/office/drawing/2014/main" id="{0C92AB83-673A-CA4E-811E-5C779D210C56}"/>
              </a:ext>
            </a:extLst>
          </p:cNvPr>
          <p:cNvSpPr txBox="1"/>
          <p:nvPr/>
        </p:nvSpPr>
        <p:spPr>
          <a:xfrm>
            <a:off x="34061400" y="12010986"/>
            <a:ext cx="3684598" cy="369332"/>
          </a:xfrm>
          <a:prstGeom prst="rect">
            <a:avLst/>
          </a:prstGeom>
          <a:noFill/>
        </p:spPr>
        <p:txBody>
          <a:bodyPr wrap="none" rtlCol="0">
            <a:spAutoFit/>
          </a:bodyPr>
          <a:lstStyle/>
          <a:p>
            <a:r>
              <a:rPr lang="en-US" sz="1800"/>
              <a:t>View from above equator (Sun at top)</a:t>
            </a:r>
            <a:endParaRPr lang="en-US" sz="1800" dirty="0"/>
          </a:p>
        </p:txBody>
      </p:sp>
      <p:sp>
        <p:nvSpPr>
          <p:cNvPr id="173" name="TextBox 172">
            <a:extLst>
              <a:ext uri="{FF2B5EF4-FFF2-40B4-BE49-F238E27FC236}">
                <a16:creationId xmlns:a16="http://schemas.microsoft.com/office/drawing/2014/main" id="{0C92AB83-673A-CA4E-811E-5C779D210C56}"/>
              </a:ext>
            </a:extLst>
          </p:cNvPr>
          <p:cNvSpPr txBox="1"/>
          <p:nvPr/>
        </p:nvSpPr>
        <p:spPr>
          <a:xfrm>
            <a:off x="39547800" y="12005272"/>
            <a:ext cx="1594283" cy="369332"/>
          </a:xfrm>
          <a:prstGeom prst="rect">
            <a:avLst/>
          </a:prstGeom>
          <a:noFill/>
        </p:spPr>
        <p:txBody>
          <a:bodyPr wrap="none" rtlCol="0">
            <a:spAutoFit/>
          </a:bodyPr>
          <a:lstStyle/>
          <a:p>
            <a:r>
              <a:rPr lang="en-US" sz="1800"/>
              <a:t>View from Sun</a:t>
            </a:r>
            <a:endParaRPr lang="en-US" sz="1800" dirty="0"/>
          </a:p>
        </p:txBody>
      </p:sp>
      <p:pic>
        <p:nvPicPr>
          <p:cNvPr id="174" name="Picture 173">
            <a:extLst>
              <a:ext uri="{FF2B5EF4-FFF2-40B4-BE49-F238E27FC236}">
                <a16:creationId xmlns:a16="http://schemas.microsoft.com/office/drawing/2014/main" id="{D881C661-6F91-C841-8674-C0D07F61778E}"/>
              </a:ext>
            </a:extLst>
          </p:cNvPr>
          <p:cNvPicPr>
            <a:picLocks noChangeAspect="1"/>
          </p:cNvPicPr>
          <p:nvPr/>
        </p:nvPicPr>
        <p:blipFill>
          <a:blip r:embed="rId15"/>
          <a:stretch>
            <a:fillRect/>
          </a:stretch>
        </p:blipFill>
        <p:spPr>
          <a:xfrm>
            <a:off x="34079586" y="13433493"/>
            <a:ext cx="4172396" cy="5143500"/>
          </a:xfrm>
          <a:prstGeom prst="rect">
            <a:avLst/>
          </a:prstGeom>
        </p:spPr>
      </p:pic>
      <p:pic>
        <p:nvPicPr>
          <p:cNvPr id="175" name="Picture 174">
            <a:extLst>
              <a:ext uri="{FF2B5EF4-FFF2-40B4-BE49-F238E27FC236}">
                <a16:creationId xmlns:a16="http://schemas.microsoft.com/office/drawing/2014/main" id="{2EBDDC6F-EF61-8A4E-98E9-029670D6E81D}"/>
              </a:ext>
            </a:extLst>
          </p:cNvPr>
          <p:cNvPicPr>
            <a:picLocks noChangeAspect="1"/>
          </p:cNvPicPr>
          <p:nvPr/>
        </p:nvPicPr>
        <p:blipFill>
          <a:blip r:embed="rId16"/>
          <a:stretch>
            <a:fillRect/>
          </a:stretch>
        </p:blipFill>
        <p:spPr>
          <a:xfrm>
            <a:off x="38176200" y="13433493"/>
            <a:ext cx="4077730" cy="5143500"/>
          </a:xfrm>
          <a:prstGeom prst="rect">
            <a:avLst/>
          </a:prstGeom>
        </p:spPr>
      </p:pic>
      <p:sp>
        <p:nvSpPr>
          <p:cNvPr id="176" name="TextBox 175">
            <a:extLst>
              <a:ext uri="{FF2B5EF4-FFF2-40B4-BE49-F238E27FC236}">
                <a16:creationId xmlns:a16="http://schemas.microsoft.com/office/drawing/2014/main" id="{0C92AB83-673A-CA4E-811E-5C779D210C56}"/>
              </a:ext>
            </a:extLst>
          </p:cNvPr>
          <p:cNvSpPr txBox="1"/>
          <p:nvPr/>
        </p:nvSpPr>
        <p:spPr>
          <a:xfrm>
            <a:off x="34140181" y="13315575"/>
            <a:ext cx="6572633" cy="369332"/>
          </a:xfrm>
          <a:prstGeom prst="rect">
            <a:avLst/>
          </a:prstGeom>
          <a:noFill/>
        </p:spPr>
        <p:txBody>
          <a:bodyPr wrap="none" rtlCol="0">
            <a:spAutoFit/>
          </a:bodyPr>
          <a:lstStyle/>
          <a:p>
            <a:r>
              <a:rPr lang="en-US" sz="1800" dirty="0"/>
              <a:t>2019/05/17 08:30-14:00 (Magnetosheath - nice constellation &lt; 2 R</a:t>
            </a:r>
            <a:r>
              <a:rPr lang="en-US" sz="1800" baseline="-25000" dirty="0"/>
              <a:t>E</a:t>
            </a:r>
            <a:r>
              <a:rPr lang="en-US" sz="1800" dirty="0"/>
              <a:t>)</a:t>
            </a:r>
          </a:p>
        </p:txBody>
      </p:sp>
      <p:sp>
        <p:nvSpPr>
          <p:cNvPr id="177" name="TextBox 176">
            <a:extLst>
              <a:ext uri="{FF2B5EF4-FFF2-40B4-BE49-F238E27FC236}">
                <a16:creationId xmlns:a16="http://schemas.microsoft.com/office/drawing/2014/main" id="{A30C6F1F-98A2-3947-A74E-3A82C4337EDD}"/>
              </a:ext>
            </a:extLst>
          </p:cNvPr>
          <p:cNvSpPr txBox="1"/>
          <p:nvPr/>
        </p:nvSpPr>
        <p:spPr>
          <a:xfrm>
            <a:off x="36787547" y="14358834"/>
            <a:ext cx="1003801" cy="369332"/>
          </a:xfrm>
          <a:prstGeom prst="rect">
            <a:avLst/>
          </a:prstGeom>
          <a:noFill/>
        </p:spPr>
        <p:txBody>
          <a:bodyPr wrap="none" rtlCol="0">
            <a:spAutoFit/>
          </a:bodyPr>
          <a:lstStyle/>
          <a:p>
            <a:r>
              <a:rPr lang="en-US" dirty="0"/>
              <a:t>C</a:t>
            </a:r>
            <a:r>
              <a:rPr lang="en-US" dirty="0">
                <a:solidFill>
                  <a:srgbClr val="FF0000"/>
                </a:solidFill>
              </a:rPr>
              <a:t>lu</a:t>
            </a:r>
            <a:r>
              <a:rPr lang="en-US" dirty="0">
                <a:solidFill>
                  <a:srgbClr val="00B050"/>
                </a:solidFill>
              </a:rPr>
              <a:t>st</a:t>
            </a:r>
            <a:r>
              <a:rPr lang="en-US" dirty="0">
                <a:solidFill>
                  <a:srgbClr val="7030A0"/>
                </a:solidFill>
              </a:rPr>
              <a:t>er</a:t>
            </a:r>
          </a:p>
        </p:txBody>
      </p:sp>
      <p:sp>
        <p:nvSpPr>
          <p:cNvPr id="178" name="TextBox 177">
            <a:extLst>
              <a:ext uri="{FF2B5EF4-FFF2-40B4-BE49-F238E27FC236}">
                <a16:creationId xmlns:a16="http://schemas.microsoft.com/office/drawing/2014/main" id="{0FC42878-605F-8647-8BD9-C10A30862C0F}"/>
              </a:ext>
            </a:extLst>
          </p:cNvPr>
          <p:cNvSpPr txBox="1"/>
          <p:nvPr/>
        </p:nvSpPr>
        <p:spPr>
          <a:xfrm>
            <a:off x="36971127" y="15451778"/>
            <a:ext cx="729687" cy="369332"/>
          </a:xfrm>
          <a:prstGeom prst="rect">
            <a:avLst/>
          </a:prstGeom>
          <a:noFill/>
        </p:spPr>
        <p:txBody>
          <a:bodyPr wrap="none" rtlCol="0">
            <a:spAutoFit/>
          </a:bodyPr>
          <a:lstStyle/>
          <a:p>
            <a:r>
              <a:rPr lang="en-US" dirty="0">
                <a:solidFill>
                  <a:srgbClr val="00338D"/>
                </a:solidFill>
              </a:rPr>
              <a:t>MMS</a:t>
            </a:r>
          </a:p>
        </p:txBody>
      </p:sp>
      <p:sp>
        <p:nvSpPr>
          <p:cNvPr id="179" name="TextBox 178">
            <a:extLst>
              <a:ext uri="{FF2B5EF4-FFF2-40B4-BE49-F238E27FC236}">
                <a16:creationId xmlns:a16="http://schemas.microsoft.com/office/drawing/2014/main" id="{B5B7A67E-953B-844F-8DCA-5D66352519AF}"/>
              </a:ext>
            </a:extLst>
          </p:cNvPr>
          <p:cNvSpPr txBox="1"/>
          <p:nvPr/>
        </p:nvSpPr>
        <p:spPr>
          <a:xfrm>
            <a:off x="35307522" y="17223956"/>
            <a:ext cx="1095172" cy="369332"/>
          </a:xfrm>
          <a:prstGeom prst="rect">
            <a:avLst/>
          </a:prstGeom>
          <a:noFill/>
        </p:spPr>
        <p:txBody>
          <a:bodyPr wrap="none" rtlCol="0">
            <a:spAutoFit/>
          </a:bodyPr>
          <a:lstStyle/>
          <a:p>
            <a:r>
              <a:rPr lang="en-US" dirty="0">
                <a:solidFill>
                  <a:srgbClr val="008542"/>
                </a:solidFill>
              </a:rPr>
              <a:t>THEMIS</a:t>
            </a:r>
          </a:p>
        </p:txBody>
      </p:sp>
      <p:sp>
        <p:nvSpPr>
          <p:cNvPr id="180" name="TextBox 179">
            <a:extLst>
              <a:ext uri="{FF2B5EF4-FFF2-40B4-BE49-F238E27FC236}">
                <a16:creationId xmlns:a16="http://schemas.microsoft.com/office/drawing/2014/main" id="{0C92AB83-673A-CA4E-811E-5C779D210C56}"/>
              </a:ext>
            </a:extLst>
          </p:cNvPr>
          <p:cNvSpPr txBox="1"/>
          <p:nvPr/>
        </p:nvSpPr>
        <p:spPr>
          <a:xfrm>
            <a:off x="34079586" y="18464850"/>
            <a:ext cx="3684598" cy="369332"/>
          </a:xfrm>
          <a:prstGeom prst="rect">
            <a:avLst/>
          </a:prstGeom>
          <a:noFill/>
        </p:spPr>
        <p:txBody>
          <a:bodyPr wrap="none" rtlCol="0">
            <a:spAutoFit/>
          </a:bodyPr>
          <a:lstStyle/>
          <a:p>
            <a:r>
              <a:rPr lang="en-US" sz="1800"/>
              <a:t>View from above equator (Sun at top)</a:t>
            </a:r>
            <a:endParaRPr lang="en-US" sz="1800" dirty="0"/>
          </a:p>
        </p:txBody>
      </p:sp>
      <p:sp>
        <p:nvSpPr>
          <p:cNvPr id="181" name="TextBox 180">
            <a:extLst>
              <a:ext uri="{FF2B5EF4-FFF2-40B4-BE49-F238E27FC236}">
                <a16:creationId xmlns:a16="http://schemas.microsoft.com/office/drawing/2014/main" id="{0C92AB83-673A-CA4E-811E-5C779D210C56}"/>
              </a:ext>
            </a:extLst>
          </p:cNvPr>
          <p:cNvSpPr txBox="1"/>
          <p:nvPr/>
        </p:nvSpPr>
        <p:spPr>
          <a:xfrm>
            <a:off x="39565986" y="18459136"/>
            <a:ext cx="1594283" cy="369332"/>
          </a:xfrm>
          <a:prstGeom prst="rect">
            <a:avLst/>
          </a:prstGeom>
          <a:noFill/>
        </p:spPr>
        <p:txBody>
          <a:bodyPr wrap="none" rtlCol="0">
            <a:spAutoFit/>
          </a:bodyPr>
          <a:lstStyle/>
          <a:p>
            <a:r>
              <a:rPr lang="en-US" sz="1800"/>
              <a:t>View from Sun</a:t>
            </a:r>
            <a:endParaRPr lang="en-US" sz="1800" dirty="0"/>
          </a:p>
        </p:txBody>
      </p:sp>
      <p:pic>
        <p:nvPicPr>
          <p:cNvPr id="182" name="Picture 181">
            <a:extLst>
              <a:ext uri="{FF2B5EF4-FFF2-40B4-BE49-F238E27FC236}">
                <a16:creationId xmlns:a16="http://schemas.microsoft.com/office/drawing/2014/main" id="{570C72BB-7E4C-CA4C-B19E-61644B006588}"/>
              </a:ext>
            </a:extLst>
          </p:cNvPr>
          <p:cNvPicPr>
            <a:picLocks noChangeAspect="1"/>
          </p:cNvPicPr>
          <p:nvPr/>
        </p:nvPicPr>
        <p:blipFill>
          <a:blip r:embed="rId17"/>
          <a:stretch>
            <a:fillRect/>
          </a:stretch>
        </p:blipFill>
        <p:spPr>
          <a:xfrm>
            <a:off x="38383510" y="20145983"/>
            <a:ext cx="3888105" cy="4717733"/>
          </a:xfrm>
          <a:prstGeom prst="rect">
            <a:avLst/>
          </a:prstGeom>
        </p:spPr>
      </p:pic>
      <p:pic>
        <p:nvPicPr>
          <p:cNvPr id="183" name="Picture 182">
            <a:extLst>
              <a:ext uri="{FF2B5EF4-FFF2-40B4-BE49-F238E27FC236}">
                <a16:creationId xmlns:a16="http://schemas.microsoft.com/office/drawing/2014/main" id="{75B57D0B-4462-F749-9571-8C230E3500DD}"/>
              </a:ext>
            </a:extLst>
          </p:cNvPr>
          <p:cNvPicPr>
            <a:picLocks noChangeAspect="1"/>
          </p:cNvPicPr>
          <p:nvPr/>
        </p:nvPicPr>
        <p:blipFill>
          <a:blip r:embed="rId18"/>
          <a:stretch>
            <a:fillRect/>
          </a:stretch>
        </p:blipFill>
        <p:spPr>
          <a:xfrm>
            <a:off x="34056839" y="20151413"/>
            <a:ext cx="4495419" cy="4712303"/>
          </a:xfrm>
          <a:prstGeom prst="rect">
            <a:avLst/>
          </a:prstGeom>
        </p:spPr>
      </p:pic>
      <p:sp>
        <p:nvSpPr>
          <p:cNvPr id="184" name="TextBox 183">
            <a:extLst>
              <a:ext uri="{FF2B5EF4-FFF2-40B4-BE49-F238E27FC236}">
                <a16:creationId xmlns:a16="http://schemas.microsoft.com/office/drawing/2014/main" id="{0C92AB83-673A-CA4E-811E-5C779D210C56}"/>
              </a:ext>
            </a:extLst>
          </p:cNvPr>
          <p:cNvSpPr txBox="1"/>
          <p:nvPr/>
        </p:nvSpPr>
        <p:spPr>
          <a:xfrm>
            <a:off x="34077582" y="19742648"/>
            <a:ext cx="5213287" cy="369332"/>
          </a:xfrm>
          <a:prstGeom prst="rect">
            <a:avLst/>
          </a:prstGeom>
          <a:noFill/>
        </p:spPr>
        <p:txBody>
          <a:bodyPr wrap="none" rtlCol="0">
            <a:spAutoFit/>
          </a:bodyPr>
          <a:lstStyle/>
          <a:p>
            <a:r>
              <a:rPr lang="en-US" sz="1800" dirty="0"/>
              <a:t>2019/05/24 09:00 (Magnetosheath C4-MMS1 &lt; 5 R</a:t>
            </a:r>
            <a:r>
              <a:rPr lang="en-US" sz="1800" baseline="-25000" dirty="0"/>
              <a:t>E</a:t>
            </a:r>
            <a:r>
              <a:rPr lang="en-US" sz="1800" dirty="0"/>
              <a:t>)</a:t>
            </a:r>
          </a:p>
        </p:txBody>
      </p:sp>
      <p:pic>
        <p:nvPicPr>
          <p:cNvPr id="185" name="Picture 184">
            <a:extLst>
              <a:ext uri="{FF2B5EF4-FFF2-40B4-BE49-F238E27FC236}">
                <a16:creationId xmlns:a16="http://schemas.microsoft.com/office/drawing/2014/main" id="{C8769795-7E5F-5F4D-84F4-14C25DBD1320}"/>
              </a:ext>
            </a:extLst>
          </p:cNvPr>
          <p:cNvPicPr>
            <a:picLocks noChangeAspect="1"/>
          </p:cNvPicPr>
          <p:nvPr/>
        </p:nvPicPr>
        <p:blipFill>
          <a:blip r:embed="rId19"/>
          <a:stretch>
            <a:fillRect/>
          </a:stretch>
        </p:blipFill>
        <p:spPr>
          <a:xfrm>
            <a:off x="34077582" y="26638801"/>
            <a:ext cx="4205669" cy="4752594"/>
          </a:xfrm>
          <a:prstGeom prst="rect">
            <a:avLst/>
          </a:prstGeom>
        </p:spPr>
      </p:pic>
      <p:pic>
        <p:nvPicPr>
          <p:cNvPr id="186" name="Picture 185">
            <a:extLst>
              <a:ext uri="{FF2B5EF4-FFF2-40B4-BE49-F238E27FC236}">
                <a16:creationId xmlns:a16="http://schemas.microsoft.com/office/drawing/2014/main" id="{75C31A7B-DEBB-B448-B11C-B549038651C5}"/>
              </a:ext>
            </a:extLst>
          </p:cNvPr>
          <p:cNvPicPr>
            <a:picLocks noChangeAspect="1"/>
          </p:cNvPicPr>
          <p:nvPr/>
        </p:nvPicPr>
        <p:blipFill>
          <a:blip r:embed="rId20"/>
          <a:stretch>
            <a:fillRect/>
          </a:stretch>
        </p:blipFill>
        <p:spPr>
          <a:xfrm>
            <a:off x="38118136" y="26691356"/>
            <a:ext cx="4193857" cy="4713923"/>
          </a:xfrm>
          <a:prstGeom prst="rect">
            <a:avLst/>
          </a:prstGeom>
        </p:spPr>
      </p:pic>
      <p:sp>
        <p:nvSpPr>
          <p:cNvPr id="187" name="TextBox 186">
            <a:extLst>
              <a:ext uri="{FF2B5EF4-FFF2-40B4-BE49-F238E27FC236}">
                <a16:creationId xmlns:a16="http://schemas.microsoft.com/office/drawing/2014/main" id="{0C92AB83-673A-CA4E-811E-5C779D210C56}"/>
              </a:ext>
            </a:extLst>
          </p:cNvPr>
          <p:cNvSpPr txBox="1"/>
          <p:nvPr/>
        </p:nvSpPr>
        <p:spPr>
          <a:xfrm>
            <a:off x="34073730" y="26154175"/>
            <a:ext cx="4474302" cy="369332"/>
          </a:xfrm>
          <a:prstGeom prst="rect">
            <a:avLst/>
          </a:prstGeom>
          <a:noFill/>
        </p:spPr>
        <p:txBody>
          <a:bodyPr wrap="none" rtlCol="0">
            <a:spAutoFit/>
          </a:bodyPr>
          <a:lstStyle/>
          <a:p>
            <a:r>
              <a:rPr lang="en-US" sz="1800"/>
              <a:t>2019/06/09 02:40 (Magnetopause </a:t>
            </a:r>
            <a:r>
              <a:rPr lang="en-US" sz="1800" dirty="0"/>
              <a:t>skimming) </a:t>
            </a:r>
          </a:p>
        </p:txBody>
      </p:sp>
      <p:pic>
        <p:nvPicPr>
          <p:cNvPr id="188" name="Picture 187">
            <a:extLst>
              <a:ext uri="{FF2B5EF4-FFF2-40B4-BE49-F238E27FC236}">
                <a16:creationId xmlns:a16="http://schemas.microsoft.com/office/drawing/2014/main" id="{33BE5F26-ACD2-894E-AFD5-656F1399425D}"/>
              </a:ext>
            </a:extLst>
          </p:cNvPr>
          <p:cNvPicPr>
            <a:picLocks noChangeAspect="1"/>
          </p:cNvPicPr>
          <p:nvPr/>
        </p:nvPicPr>
        <p:blipFill>
          <a:blip r:embed="rId21"/>
          <a:stretch>
            <a:fillRect/>
          </a:stretch>
        </p:blipFill>
        <p:spPr>
          <a:xfrm>
            <a:off x="42686274" y="7023036"/>
            <a:ext cx="4066985" cy="5046726"/>
          </a:xfrm>
          <a:prstGeom prst="rect">
            <a:avLst/>
          </a:prstGeom>
        </p:spPr>
      </p:pic>
      <p:pic>
        <p:nvPicPr>
          <p:cNvPr id="189" name="Picture 188">
            <a:extLst>
              <a:ext uri="{FF2B5EF4-FFF2-40B4-BE49-F238E27FC236}">
                <a16:creationId xmlns:a16="http://schemas.microsoft.com/office/drawing/2014/main" id="{73CFF883-C575-6C4E-A5CF-062D2294BE01}"/>
              </a:ext>
            </a:extLst>
          </p:cNvPr>
          <p:cNvPicPr>
            <a:picLocks noChangeAspect="1"/>
          </p:cNvPicPr>
          <p:nvPr/>
        </p:nvPicPr>
        <p:blipFill>
          <a:blip r:embed="rId22"/>
          <a:stretch>
            <a:fillRect/>
          </a:stretch>
        </p:blipFill>
        <p:spPr>
          <a:xfrm>
            <a:off x="46803769" y="7134930"/>
            <a:ext cx="4130231" cy="4985195"/>
          </a:xfrm>
          <a:prstGeom prst="rect">
            <a:avLst/>
          </a:prstGeom>
        </p:spPr>
      </p:pic>
      <p:sp>
        <p:nvSpPr>
          <p:cNvPr id="190" name="TextBox 189">
            <a:extLst>
              <a:ext uri="{FF2B5EF4-FFF2-40B4-BE49-F238E27FC236}">
                <a16:creationId xmlns:a16="http://schemas.microsoft.com/office/drawing/2014/main" id="{0C92AB83-673A-CA4E-811E-5C779D210C56}"/>
              </a:ext>
            </a:extLst>
          </p:cNvPr>
          <p:cNvSpPr txBox="1"/>
          <p:nvPr/>
        </p:nvSpPr>
        <p:spPr>
          <a:xfrm>
            <a:off x="42682926" y="6842686"/>
            <a:ext cx="4416594" cy="369332"/>
          </a:xfrm>
          <a:prstGeom prst="rect">
            <a:avLst/>
          </a:prstGeom>
          <a:noFill/>
        </p:spPr>
        <p:txBody>
          <a:bodyPr wrap="none" rtlCol="0">
            <a:spAutoFit/>
          </a:bodyPr>
          <a:lstStyle/>
          <a:p>
            <a:r>
              <a:rPr lang="en-US" sz="1800"/>
              <a:t>2019/06/10 19:20 (Magnetopause </a:t>
            </a:r>
            <a:r>
              <a:rPr lang="en-US" sz="1800" dirty="0"/>
              <a:t>skimming) </a:t>
            </a:r>
          </a:p>
        </p:txBody>
      </p:sp>
      <p:pic>
        <p:nvPicPr>
          <p:cNvPr id="191" name="Picture 190">
            <a:extLst>
              <a:ext uri="{FF2B5EF4-FFF2-40B4-BE49-F238E27FC236}">
                <a16:creationId xmlns:a16="http://schemas.microsoft.com/office/drawing/2014/main" id="{4F350131-1E19-3B43-B113-9A68A48B38B4}"/>
              </a:ext>
            </a:extLst>
          </p:cNvPr>
          <p:cNvPicPr>
            <a:picLocks noChangeAspect="1"/>
          </p:cNvPicPr>
          <p:nvPr/>
        </p:nvPicPr>
        <p:blipFill>
          <a:blip r:embed="rId23"/>
          <a:stretch>
            <a:fillRect/>
          </a:stretch>
        </p:blipFill>
        <p:spPr>
          <a:xfrm>
            <a:off x="42660762" y="13756075"/>
            <a:ext cx="4122515" cy="4824603"/>
          </a:xfrm>
          <a:prstGeom prst="rect">
            <a:avLst/>
          </a:prstGeom>
        </p:spPr>
      </p:pic>
      <p:pic>
        <p:nvPicPr>
          <p:cNvPr id="192" name="Picture 191">
            <a:extLst>
              <a:ext uri="{FF2B5EF4-FFF2-40B4-BE49-F238E27FC236}">
                <a16:creationId xmlns:a16="http://schemas.microsoft.com/office/drawing/2014/main" id="{FE8B982B-CE22-524B-B724-B833260973D7}"/>
              </a:ext>
            </a:extLst>
          </p:cNvPr>
          <p:cNvPicPr>
            <a:picLocks noChangeAspect="1"/>
          </p:cNvPicPr>
          <p:nvPr/>
        </p:nvPicPr>
        <p:blipFill>
          <a:blip r:embed="rId24"/>
          <a:stretch>
            <a:fillRect/>
          </a:stretch>
        </p:blipFill>
        <p:spPr>
          <a:xfrm>
            <a:off x="46736510" y="13530488"/>
            <a:ext cx="4145566" cy="5038249"/>
          </a:xfrm>
          <a:prstGeom prst="rect">
            <a:avLst/>
          </a:prstGeom>
        </p:spPr>
      </p:pic>
      <p:sp>
        <p:nvSpPr>
          <p:cNvPr id="193" name="TextBox 192">
            <a:extLst>
              <a:ext uri="{FF2B5EF4-FFF2-40B4-BE49-F238E27FC236}">
                <a16:creationId xmlns:a16="http://schemas.microsoft.com/office/drawing/2014/main" id="{0C92AB83-673A-CA4E-811E-5C779D210C56}"/>
              </a:ext>
            </a:extLst>
          </p:cNvPr>
          <p:cNvSpPr txBox="1"/>
          <p:nvPr/>
        </p:nvSpPr>
        <p:spPr>
          <a:xfrm>
            <a:off x="42646188" y="13307391"/>
            <a:ext cx="7584192" cy="369332"/>
          </a:xfrm>
          <a:prstGeom prst="rect">
            <a:avLst/>
          </a:prstGeom>
          <a:noFill/>
        </p:spPr>
        <p:txBody>
          <a:bodyPr wrap="none" rtlCol="0">
            <a:spAutoFit/>
          </a:bodyPr>
          <a:lstStyle/>
          <a:p>
            <a:r>
              <a:rPr lang="en-US" sz="1800"/>
              <a:t>2019/06/13 14:00 (Magnetopause </a:t>
            </a:r>
            <a:r>
              <a:rPr lang="en-US" sz="1800" dirty="0"/>
              <a:t>skimming, Cluster inside MP, MMS outside) </a:t>
            </a:r>
          </a:p>
        </p:txBody>
      </p:sp>
      <p:pic>
        <p:nvPicPr>
          <p:cNvPr id="194" name="Picture 193">
            <a:extLst>
              <a:ext uri="{FF2B5EF4-FFF2-40B4-BE49-F238E27FC236}">
                <a16:creationId xmlns:a16="http://schemas.microsoft.com/office/drawing/2014/main" id="{1F823C92-E029-264B-98CF-F33B670AB863}"/>
              </a:ext>
            </a:extLst>
          </p:cNvPr>
          <p:cNvPicPr>
            <a:picLocks noChangeAspect="1"/>
          </p:cNvPicPr>
          <p:nvPr/>
        </p:nvPicPr>
        <p:blipFill>
          <a:blip r:embed="rId25"/>
          <a:stretch>
            <a:fillRect/>
          </a:stretch>
        </p:blipFill>
        <p:spPr>
          <a:xfrm>
            <a:off x="42646188" y="19927314"/>
            <a:ext cx="4666107" cy="4933950"/>
          </a:xfrm>
          <a:prstGeom prst="rect">
            <a:avLst/>
          </a:prstGeom>
        </p:spPr>
      </p:pic>
      <p:pic>
        <p:nvPicPr>
          <p:cNvPr id="195" name="Picture 194">
            <a:extLst>
              <a:ext uri="{FF2B5EF4-FFF2-40B4-BE49-F238E27FC236}">
                <a16:creationId xmlns:a16="http://schemas.microsoft.com/office/drawing/2014/main" id="{48116528-9623-5140-81B0-360005ADEE84}"/>
              </a:ext>
            </a:extLst>
          </p:cNvPr>
          <p:cNvPicPr>
            <a:picLocks noChangeAspect="1"/>
          </p:cNvPicPr>
          <p:nvPr/>
        </p:nvPicPr>
        <p:blipFill>
          <a:blip r:embed="rId26"/>
          <a:stretch>
            <a:fillRect/>
          </a:stretch>
        </p:blipFill>
        <p:spPr>
          <a:xfrm>
            <a:off x="46948056" y="19868856"/>
            <a:ext cx="3956304" cy="4992624"/>
          </a:xfrm>
          <a:prstGeom prst="rect">
            <a:avLst/>
          </a:prstGeom>
        </p:spPr>
      </p:pic>
      <p:sp>
        <p:nvSpPr>
          <p:cNvPr id="196" name="TextBox 195">
            <a:extLst>
              <a:ext uri="{FF2B5EF4-FFF2-40B4-BE49-F238E27FC236}">
                <a16:creationId xmlns:a16="http://schemas.microsoft.com/office/drawing/2014/main" id="{0C92AB83-673A-CA4E-811E-5C779D210C56}"/>
              </a:ext>
            </a:extLst>
          </p:cNvPr>
          <p:cNvSpPr txBox="1"/>
          <p:nvPr/>
        </p:nvSpPr>
        <p:spPr>
          <a:xfrm>
            <a:off x="42639243" y="19743063"/>
            <a:ext cx="7032694" cy="369332"/>
          </a:xfrm>
          <a:prstGeom prst="rect">
            <a:avLst/>
          </a:prstGeom>
          <a:noFill/>
        </p:spPr>
        <p:txBody>
          <a:bodyPr wrap="none" rtlCol="0">
            <a:spAutoFit/>
          </a:bodyPr>
          <a:lstStyle/>
          <a:p>
            <a:r>
              <a:rPr lang="en-US" sz="1800" dirty="0"/>
              <a:t>2019/06/17 </a:t>
            </a:r>
            <a:r>
              <a:rPr lang="en-US" sz="1800"/>
              <a:t>15:00 (Magnetopause </a:t>
            </a:r>
            <a:r>
              <a:rPr lang="en-US" sz="1800" dirty="0"/>
              <a:t>skimming, Cluster &amp; MMS inside MP) </a:t>
            </a:r>
          </a:p>
        </p:txBody>
      </p:sp>
      <p:pic>
        <p:nvPicPr>
          <p:cNvPr id="197" name="Picture 196">
            <a:extLst>
              <a:ext uri="{FF2B5EF4-FFF2-40B4-BE49-F238E27FC236}">
                <a16:creationId xmlns:a16="http://schemas.microsoft.com/office/drawing/2014/main" id="{D1FCD4D8-6867-9441-901C-C303B3D52D3B}"/>
              </a:ext>
            </a:extLst>
          </p:cNvPr>
          <p:cNvPicPr>
            <a:picLocks noChangeAspect="1"/>
          </p:cNvPicPr>
          <p:nvPr/>
        </p:nvPicPr>
        <p:blipFill>
          <a:blip r:embed="rId27"/>
          <a:stretch>
            <a:fillRect/>
          </a:stretch>
        </p:blipFill>
        <p:spPr>
          <a:xfrm>
            <a:off x="42645121" y="26508095"/>
            <a:ext cx="4325112" cy="4897184"/>
          </a:xfrm>
          <a:prstGeom prst="rect">
            <a:avLst/>
          </a:prstGeom>
        </p:spPr>
      </p:pic>
      <p:pic>
        <p:nvPicPr>
          <p:cNvPr id="198" name="Picture 197">
            <a:extLst>
              <a:ext uri="{FF2B5EF4-FFF2-40B4-BE49-F238E27FC236}">
                <a16:creationId xmlns:a16="http://schemas.microsoft.com/office/drawing/2014/main" id="{CD5F7D2A-4C87-C94B-812F-77B82254E72B}"/>
              </a:ext>
            </a:extLst>
          </p:cNvPr>
          <p:cNvPicPr>
            <a:picLocks noChangeAspect="1"/>
          </p:cNvPicPr>
          <p:nvPr/>
        </p:nvPicPr>
        <p:blipFill>
          <a:blip r:embed="rId28"/>
          <a:stretch>
            <a:fillRect/>
          </a:stretch>
        </p:blipFill>
        <p:spPr>
          <a:xfrm>
            <a:off x="47074857" y="26468281"/>
            <a:ext cx="3909441" cy="4936998"/>
          </a:xfrm>
          <a:prstGeom prst="rect">
            <a:avLst/>
          </a:prstGeom>
        </p:spPr>
      </p:pic>
      <p:sp>
        <p:nvSpPr>
          <p:cNvPr id="199" name="TextBox 198">
            <a:extLst>
              <a:ext uri="{FF2B5EF4-FFF2-40B4-BE49-F238E27FC236}">
                <a16:creationId xmlns:a16="http://schemas.microsoft.com/office/drawing/2014/main" id="{0C92AB83-673A-CA4E-811E-5C779D210C56}"/>
              </a:ext>
            </a:extLst>
          </p:cNvPr>
          <p:cNvSpPr txBox="1"/>
          <p:nvPr/>
        </p:nvSpPr>
        <p:spPr>
          <a:xfrm>
            <a:off x="42704060" y="26105090"/>
            <a:ext cx="5363391" cy="369332"/>
          </a:xfrm>
          <a:prstGeom prst="rect">
            <a:avLst/>
          </a:prstGeom>
          <a:noFill/>
        </p:spPr>
        <p:txBody>
          <a:bodyPr wrap="none" rtlCol="0">
            <a:spAutoFit/>
          </a:bodyPr>
          <a:lstStyle/>
          <a:p>
            <a:r>
              <a:rPr lang="en-US" sz="1800"/>
              <a:t>2019/06/20 04:00 </a:t>
            </a:r>
            <a:r>
              <a:rPr lang="en-US" sz="1800" dirty="0"/>
              <a:t>(Cluster &amp; MMS in HLBL or LLBL) </a:t>
            </a:r>
          </a:p>
        </p:txBody>
      </p:sp>
      <p:sp>
        <p:nvSpPr>
          <p:cNvPr id="200" name="TextBox 199">
            <a:extLst>
              <a:ext uri="{FF2B5EF4-FFF2-40B4-BE49-F238E27FC236}">
                <a16:creationId xmlns:a16="http://schemas.microsoft.com/office/drawing/2014/main" id="{A30C6F1F-98A2-3947-A74E-3A82C4337EDD}"/>
              </a:ext>
            </a:extLst>
          </p:cNvPr>
          <p:cNvSpPr txBox="1"/>
          <p:nvPr/>
        </p:nvSpPr>
        <p:spPr>
          <a:xfrm>
            <a:off x="37076204" y="21391748"/>
            <a:ext cx="1003801" cy="369332"/>
          </a:xfrm>
          <a:prstGeom prst="rect">
            <a:avLst/>
          </a:prstGeom>
          <a:noFill/>
        </p:spPr>
        <p:txBody>
          <a:bodyPr wrap="none" rtlCol="0">
            <a:spAutoFit/>
          </a:bodyPr>
          <a:lstStyle/>
          <a:p>
            <a:r>
              <a:rPr lang="en-US" dirty="0"/>
              <a:t>C</a:t>
            </a:r>
            <a:r>
              <a:rPr lang="en-US" dirty="0">
                <a:solidFill>
                  <a:srgbClr val="FF0000"/>
                </a:solidFill>
              </a:rPr>
              <a:t>lu</a:t>
            </a:r>
            <a:r>
              <a:rPr lang="en-US" dirty="0">
                <a:solidFill>
                  <a:srgbClr val="00B050"/>
                </a:solidFill>
              </a:rPr>
              <a:t>st</a:t>
            </a:r>
            <a:r>
              <a:rPr lang="en-US" dirty="0">
                <a:solidFill>
                  <a:srgbClr val="7030A0"/>
                </a:solidFill>
              </a:rPr>
              <a:t>er</a:t>
            </a:r>
          </a:p>
        </p:txBody>
      </p:sp>
      <p:sp>
        <p:nvSpPr>
          <p:cNvPr id="201" name="TextBox 200">
            <a:extLst>
              <a:ext uri="{FF2B5EF4-FFF2-40B4-BE49-F238E27FC236}">
                <a16:creationId xmlns:a16="http://schemas.microsoft.com/office/drawing/2014/main" id="{0FC42878-605F-8647-8BD9-C10A30862C0F}"/>
              </a:ext>
            </a:extLst>
          </p:cNvPr>
          <p:cNvSpPr txBox="1"/>
          <p:nvPr/>
        </p:nvSpPr>
        <p:spPr>
          <a:xfrm>
            <a:off x="37508060" y="22570866"/>
            <a:ext cx="729687" cy="369332"/>
          </a:xfrm>
          <a:prstGeom prst="rect">
            <a:avLst/>
          </a:prstGeom>
          <a:noFill/>
        </p:spPr>
        <p:txBody>
          <a:bodyPr wrap="none" rtlCol="0">
            <a:spAutoFit/>
          </a:bodyPr>
          <a:lstStyle/>
          <a:p>
            <a:r>
              <a:rPr lang="en-US" dirty="0">
                <a:solidFill>
                  <a:srgbClr val="00338D"/>
                </a:solidFill>
              </a:rPr>
              <a:t>MMS</a:t>
            </a:r>
          </a:p>
        </p:txBody>
      </p:sp>
      <p:sp>
        <p:nvSpPr>
          <p:cNvPr id="202" name="TextBox 201">
            <a:extLst>
              <a:ext uri="{FF2B5EF4-FFF2-40B4-BE49-F238E27FC236}">
                <a16:creationId xmlns:a16="http://schemas.microsoft.com/office/drawing/2014/main" id="{B5B7A67E-953B-844F-8DCA-5D66352519AF}"/>
              </a:ext>
            </a:extLst>
          </p:cNvPr>
          <p:cNvSpPr txBox="1"/>
          <p:nvPr/>
        </p:nvSpPr>
        <p:spPr>
          <a:xfrm>
            <a:off x="34277890" y="23423684"/>
            <a:ext cx="1095172" cy="369332"/>
          </a:xfrm>
          <a:prstGeom prst="rect">
            <a:avLst/>
          </a:prstGeom>
          <a:noFill/>
        </p:spPr>
        <p:txBody>
          <a:bodyPr wrap="none" rtlCol="0">
            <a:spAutoFit/>
          </a:bodyPr>
          <a:lstStyle/>
          <a:p>
            <a:r>
              <a:rPr lang="en-US" dirty="0">
                <a:solidFill>
                  <a:srgbClr val="008542"/>
                </a:solidFill>
              </a:rPr>
              <a:t>THEMIS</a:t>
            </a:r>
          </a:p>
        </p:txBody>
      </p:sp>
      <p:sp>
        <p:nvSpPr>
          <p:cNvPr id="203" name="TextBox 202">
            <a:extLst>
              <a:ext uri="{FF2B5EF4-FFF2-40B4-BE49-F238E27FC236}">
                <a16:creationId xmlns:a16="http://schemas.microsoft.com/office/drawing/2014/main" id="{0C92AB83-673A-CA4E-811E-5C779D210C56}"/>
              </a:ext>
            </a:extLst>
          </p:cNvPr>
          <p:cNvSpPr txBox="1"/>
          <p:nvPr/>
        </p:nvSpPr>
        <p:spPr>
          <a:xfrm>
            <a:off x="34070443" y="24897576"/>
            <a:ext cx="3684598" cy="369332"/>
          </a:xfrm>
          <a:prstGeom prst="rect">
            <a:avLst/>
          </a:prstGeom>
          <a:noFill/>
        </p:spPr>
        <p:txBody>
          <a:bodyPr wrap="none" rtlCol="0">
            <a:spAutoFit/>
          </a:bodyPr>
          <a:lstStyle/>
          <a:p>
            <a:r>
              <a:rPr lang="en-US" sz="1800"/>
              <a:t>View from above equator (Sun at top)</a:t>
            </a:r>
            <a:endParaRPr lang="en-US" sz="1800" dirty="0"/>
          </a:p>
        </p:txBody>
      </p:sp>
      <p:sp>
        <p:nvSpPr>
          <p:cNvPr id="204" name="TextBox 203">
            <a:extLst>
              <a:ext uri="{FF2B5EF4-FFF2-40B4-BE49-F238E27FC236}">
                <a16:creationId xmlns:a16="http://schemas.microsoft.com/office/drawing/2014/main" id="{0C92AB83-673A-CA4E-811E-5C779D210C56}"/>
              </a:ext>
            </a:extLst>
          </p:cNvPr>
          <p:cNvSpPr txBox="1"/>
          <p:nvPr/>
        </p:nvSpPr>
        <p:spPr>
          <a:xfrm>
            <a:off x="39556843" y="24891862"/>
            <a:ext cx="1594283" cy="369332"/>
          </a:xfrm>
          <a:prstGeom prst="rect">
            <a:avLst/>
          </a:prstGeom>
          <a:noFill/>
        </p:spPr>
        <p:txBody>
          <a:bodyPr wrap="none" rtlCol="0">
            <a:spAutoFit/>
          </a:bodyPr>
          <a:lstStyle/>
          <a:p>
            <a:r>
              <a:rPr lang="en-US" sz="1800"/>
              <a:t>View from Sun</a:t>
            </a:r>
            <a:endParaRPr lang="en-US" sz="1800" dirty="0"/>
          </a:p>
        </p:txBody>
      </p:sp>
      <p:sp>
        <p:nvSpPr>
          <p:cNvPr id="205" name="TextBox 204">
            <a:extLst>
              <a:ext uri="{FF2B5EF4-FFF2-40B4-BE49-F238E27FC236}">
                <a16:creationId xmlns:a16="http://schemas.microsoft.com/office/drawing/2014/main" id="{A30C6F1F-98A2-3947-A74E-3A82C4337EDD}"/>
              </a:ext>
            </a:extLst>
          </p:cNvPr>
          <p:cNvSpPr txBox="1"/>
          <p:nvPr/>
        </p:nvSpPr>
        <p:spPr>
          <a:xfrm>
            <a:off x="36857027" y="27720765"/>
            <a:ext cx="1003801" cy="369332"/>
          </a:xfrm>
          <a:prstGeom prst="rect">
            <a:avLst/>
          </a:prstGeom>
          <a:noFill/>
        </p:spPr>
        <p:txBody>
          <a:bodyPr wrap="none" rtlCol="0">
            <a:spAutoFit/>
          </a:bodyPr>
          <a:lstStyle/>
          <a:p>
            <a:r>
              <a:rPr lang="en-US" dirty="0"/>
              <a:t>C</a:t>
            </a:r>
            <a:r>
              <a:rPr lang="en-US" dirty="0">
                <a:solidFill>
                  <a:srgbClr val="FF0000"/>
                </a:solidFill>
              </a:rPr>
              <a:t>lu</a:t>
            </a:r>
            <a:r>
              <a:rPr lang="en-US" dirty="0">
                <a:solidFill>
                  <a:srgbClr val="00B050"/>
                </a:solidFill>
              </a:rPr>
              <a:t>st</a:t>
            </a:r>
            <a:r>
              <a:rPr lang="en-US" dirty="0">
                <a:solidFill>
                  <a:srgbClr val="7030A0"/>
                </a:solidFill>
              </a:rPr>
              <a:t>er</a:t>
            </a:r>
          </a:p>
        </p:txBody>
      </p:sp>
      <p:sp>
        <p:nvSpPr>
          <p:cNvPr id="206" name="TextBox 205">
            <a:extLst>
              <a:ext uri="{FF2B5EF4-FFF2-40B4-BE49-F238E27FC236}">
                <a16:creationId xmlns:a16="http://schemas.microsoft.com/office/drawing/2014/main" id="{0FC42878-605F-8647-8BD9-C10A30862C0F}"/>
              </a:ext>
            </a:extLst>
          </p:cNvPr>
          <p:cNvSpPr txBox="1"/>
          <p:nvPr/>
        </p:nvSpPr>
        <p:spPr>
          <a:xfrm>
            <a:off x="37160917" y="29884019"/>
            <a:ext cx="729687" cy="369332"/>
          </a:xfrm>
          <a:prstGeom prst="rect">
            <a:avLst/>
          </a:prstGeom>
          <a:noFill/>
        </p:spPr>
        <p:txBody>
          <a:bodyPr wrap="none" rtlCol="0">
            <a:spAutoFit/>
          </a:bodyPr>
          <a:lstStyle/>
          <a:p>
            <a:r>
              <a:rPr lang="en-US" dirty="0">
                <a:solidFill>
                  <a:srgbClr val="00338D"/>
                </a:solidFill>
              </a:rPr>
              <a:t>MMS</a:t>
            </a:r>
          </a:p>
        </p:txBody>
      </p:sp>
      <p:sp>
        <p:nvSpPr>
          <p:cNvPr id="207" name="TextBox 206">
            <a:extLst>
              <a:ext uri="{FF2B5EF4-FFF2-40B4-BE49-F238E27FC236}">
                <a16:creationId xmlns:a16="http://schemas.microsoft.com/office/drawing/2014/main" id="{B5B7A67E-953B-844F-8DCA-5D66352519AF}"/>
              </a:ext>
            </a:extLst>
          </p:cNvPr>
          <p:cNvSpPr txBox="1"/>
          <p:nvPr/>
        </p:nvSpPr>
        <p:spPr>
          <a:xfrm>
            <a:off x="34248181" y="29884019"/>
            <a:ext cx="1095172" cy="369332"/>
          </a:xfrm>
          <a:prstGeom prst="rect">
            <a:avLst/>
          </a:prstGeom>
          <a:noFill/>
        </p:spPr>
        <p:txBody>
          <a:bodyPr wrap="none" rtlCol="0">
            <a:spAutoFit/>
          </a:bodyPr>
          <a:lstStyle/>
          <a:p>
            <a:r>
              <a:rPr lang="en-US" dirty="0">
                <a:solidFill>
                  <a:srgbClr val="008542"/>
                </a:solidFill>
              </a:rPr>
              <a:t>THEMIS</a:t>
            </a:r>
          </a:p>
        </p:txBody>
      </p:sp>
      <p:sp>
        <p:nvSpPr>
          <p:cNvPr id="208" name="TextBox 207">
            <a:extLst>
              <a:ext uri="{FF2B5EF4-FFF2-40B4-BE49-F238E27FC236}">
                <a16:creationId xmlns:a16="http://schemas.microsoft.com/office/drawing/2014/main" id="{0C92AB83-673A-CA4E-811E-5C779D210C56}"/>
              </a:ext>
            </a:extLst>
          </p:cNvPr>
          <p:cNvSpPr txBox="1"/>
          <p:nvPr/>
        </p:nvSpPr>
        <p:spPr>
          <a:xfrm>
            <a:off x="34126662" y="31320507"/>
            <a:ext cx="3684598" cy="369332"/>
          </a:xfrm>
          <a:prstGeom prst="rect">
            <a:avLst/>
          </a:prstGeom>
          <a:noFill/>
        </p:spPr>
        <p:txBody>
          <a:bodyPr wrap="none" rtlCol="0">
            <a:spAutoFit/>
          </a:bodyPr>
          <a:lstStyle/>
          <a:p>
            <a:r>
              <a:rPr lang="en-US" sz="1800"/>
              <a:t>View from above equator (Sun at top)</a:t>
            </a:r>
            <a:endParaRPr lang="en-US" sz="1800" dirty="0"/>
          </a:p>
        </p:txBody>
      </p:sp>
      <p:sp>
        <p:nvSpPr>
          <p:cNvPr id="209" name="TextBox 208">
            <a:extLst>
              <a:ext uri="{FF2B5EF4-FFF2-40B4-BE49-F238E27FC236}">
                <a16:creationId xmlns:a16="http://schemas.microsoft.com/office/drawing/2014/main" id="{0C92AB83-673A-CA4E-811E-5C779D210C56}"/>
              </a:ext>
            </a:extLst>
          </p:cNvPr>
          <p:cNvSpPr txBox="1"/>
          <p:nvPr/>
        </p:nvSpPr>
        <p:spPr>
          <a:xfrm>
            <a:off x="39613062" y="31328156"/>
            <a:ext cx="1594283" cy="369332"/>
          </a:xfrm>
          <a:prstGeom prst="rect">
            <a:avLst/>
          </a:prstGeom>
          <a:noFill/>
        </p:spPr>
        <p:txBody>
          <a:bodyPr wrap="none" rtlCol="0">
            <a:spAutoFit/>
          </a:bodyPr>
          <a:lstStyle/>
          <a:p>
            <a:r>
              <a:rPr lang="en-US" sz="1800"/>
              <a:t>View from Sun</a:t>
            </a:r>
            <a:endParaRPr lang="en-US" sz="1800" dirty="0"/>
          </a:p>
        </p:txBody>
      </p:sp>
      <p:sp>
        <p:nvSpPr>
          <p:cNvPr id="294" name="TextBox 293">
            <a:extLst>
              <a:ext uri="{FF2B5EF4-FFF2-40B4-BE49-F238E27FC236}">
                <a16:creationId xmlns:a16="http://schemas.microsoft.com/office/drawing/2014/main" id="{A30C6F1F-98A2-3947-A74E-3A82C4337EDD}"/>
              </a:ext>
            </a:extLst>
          </p:cNvPr>
          <p:cNvSpPr txBox="1"/>
          <p:nvPr/>
        </p:nvSpPr>
        <p:spPr>
          <a:xfrm>
            <a:off x="44779667" y="8350358"/>
            <a:ext cx="1003801" cy="369332"/>
          </a:xfrm>
          <a:prstGeom prst="rect">
            <a:avLst/>
          </a:prstGeom>
          <a:noFill/>
        </p:spPr>
        <p:txBody>
          <a:bodyPr wrap="none" rtlCol="0">
            <a:spAutoFit/>
          </a:bodyPr>
          <a:lstStyle/>
          <a:p>
            <a:r>
              <a:rPr lang="en-US" dirty="0"/>
              <a:t>C</a:t>
            </a:r>
            <a:r>
              <a:rPr lang="en-US" dirty="0">
                <a:solidFill>
                  <a:srgbClr val="FF0000"/>
                </a:solidFill>
              </a:rPr>
              <a:t>lu</a:t>
            </a:r>
            <a:r>
              <a:rPr lang="en-US" dirty="0">
                <a:solidFill>
                  <a:srgbClr val="00B050"/>
                </a:solidFill>
              </a:rPr>
              <a:t>st</a:t>
            </a:r>
            <a:r>
              <a:rPr lang="en-US" dirty="0">
                <a:solidFill>
                  <a:srgbClr val="7030A0"/>
                </a:solidFill>
              </a:rPr>
              <a:t>er</a:t>
            </a:r>
          </a:p>
        </p:txBody>
      </p:sp>
      <p:sp>
        <p:nvSpPr>
          <p:cNvPr id="295" name="TextBox 294">
            <a:extLst>
              <a:ext uri="{FF2B5EF4-FFF2-40B4-BE49-F238E27FC236}">
                <a16:creationId xmlns:a16="http://schemas.microsoft.com/office/drawing/2014/main" id="{0FC42878-605F-8647-8BD9-C10A30862C0F}"/>
              </a:ext>
            </a:extLst>
          </p:cNvPr>
          <p:cNvSpPr txBox="1"/>
          <p:nvPr/>
        </p:nvSpPr>
        <p:spPr>
          <a:xfrm>
            <a:off x="45685961" y="9991573"/>
            <a:ext cx="729687" cy="369332"/>
          </a:xfrm>
          <a:prstGeom prst="rect">
            <a:avLst/>
          </a:prstGeom>
          <a:noFill/>
        </p:spPr>
        <p:txBody>
          <a:bodyPr wrap="none" rtlCol="0">
            <a:spAutoFit/>
          </a:bodyPr>
          <a:lstStyle/>
          <a:p>
            <a:r>
              <a:rPr lang="en-US" dirty="0">
                <a:solidFill>
                  <a:srgbClr val="00338D"/>
                </a:solidFill>
              </a:rPr>
              <a:t>MMS</a:t>
            </a:r>
          </a:p>
        </p:txBody>
      </p:sp>
      <p:sp>
        <p:nvSpPr>
          <p:cNvPr id="296" name="TextBox 295">
            <a:extLst>
              <a:ext uri="{FF2B5EF4-FFF2-40B4-BE49-F238E27FC236}">
                <a16:creationId xmlns:a16="http://schemas.microsoft.com/office/drawing/2014/main" id="{B5B7A67E-953B-844F-8DCA-5D66352519AF}"/>
              </a:ext>
            </a:extLst>
          </p:cNvPr>
          <p:cNvSpPr txBox="1"/>
          <p:nvPr/>
        </p:nvSpPr>
        <p:spPr>
          <a:xfrm>
            <a:off x="42834501" y="9572836"/>
            <a:ext cx="1095172" cy="369332"/>
          </a:xfrm>
          <a:prstGeom prst="rect">
            <a:avLst/>
          </a:prstGeom>
          <a:noFill/>
        </p:spPr>
        <p:txBody>
          <a:bodyPr wrap="none" rtlCol="0">
            <a:spAutoFit/>
          </a:bodyPr>
          <a:lstStyle/>
          <a:p>
            <a:r>
              <a:rPr lang="en-US" dirty="0">
                <a:solidFill>
                  <a:srgbClr val="008542"/>
                </a:solidFill>
              </a:rPr>
              <a:t>THEMIS</a:t>
            </a:r>
          </a:p>
        </p:txBody>
      </p:sp>
      <p:sp>
        <p:nvSpPr>
          <p:cNvPr id="297" name="TextBox 296">
            <a:extLst>
              <a:ext uri="{FF2B5EF4-FFF2-40B4-BE49-F238E27FC236}">
                <a16:creationId xmlns:a16="http://schemas.microsoft.com/office/drawing/2014/main" id="{0C92AB83-673A-CA4E-811E-5C779D210C56}"/>
              </a:ext>
            </a:extLst>
          </p:cNvPr>
          <p:cNvSpPr txBox="1"/>
          <p:nvPr/>
        </p:nvSpPr>
        <p:spPr>
          <a:xfrm>
            <a:off x="42591254" y="12017628"/>
            <a:ext cx="3684598" cy="369332"/>
          </a:xfrm>
          <a:prstGeom prst="rect">
            <a:avLst/>
          </a:prstGeom>
          <a:noFill/>
        </p:spPr>
        <p:txBody>
          <a:bodyPr wrap="none" rtlCol="0">
            <a:spAutoFit/>
          </a:bodyPr>
          <a:lstStyle/>
          <a:p>
            <a:r>
              <a:rPr lang="en-US" sz="1800"/>
              <a:t>View from above equator (Sun at top)</a:t>
            </a:r>
            <a:endParaRPr lang="en-US" sz="1800" dirty="0"/>
          </a:p>
        </p:txBody>
      </p:sp>
      <p:sp>
        <p:nvSpPr>
          <p:cNvPr id="298" name="TextBox 297">
            <a:extLst>
              <a:ext uri="{FF2B5EF4-FFF2-40B4-BE49-F238E27FC236}">
                <a16:creationId xmlns:a16="http://schemas.microsoft.com/office/drawing/2014/main" id="{0C92AB83-673A-CA4E-811E-5C779D210C56}"/>
              </a:ext>
            </a:extLst>
          </p:cNvPr>
          <p:cNvSpPr txBox="1"/>
          <p:nvPr/>
        </p:nvSpPr>
        <p:spPr>
          <a:xfrm>
            <a:off x="48077654" y="12011914"/>
            <a:ext cx="1594283" cy="369332"/>
          </a:xfrm>
          <a:prstGeom prst="rect">
            <a:avLst/>
          </a:prstGeom>
          <a:noFill/>
        </p:spPr>
        <p:txBody>
          <a:bodyPr wrap="none" rtlCol="0">
            <a:spAutoFit/>
          </a:bodyPr>
          <a:lstStyle/>
          <a:p>
            <a:r>
              <a:rPr lang="en-US" sz="1800"/>
              <a:t>View from Sun</a:t>
            </a:r>
            <a:endParaRPr lang="en-US" sz="1800" dirty="0"/>
          </a:p>
        </p:txBody>
      </p:sp>
      <p:sp>
        <p:nvSpPr>
          <p:cNvPr id="299" name="TextBox 298">
            <a:extLst>
              <a:ext uri="{FF2B5EF4-FFF2-40B4-BE49-F238E27FC236}">
                <a16:creationId xmlns:a16="http://schemas.microsoft.com/office/drawing/2014/main" id="{A30C6F1F-98A2-3947-A74E-3A82C4337EDD}"/>
              </a:ext>
            </a:extLst>
          </p:cNvPr>
          <p:cNvSpPr txBox="1"/>
          <p:nvPr/>
        </p:nvSpPr>
        <p:spPr>
          <a:xfrm>
            <a:off x="45115041" y="14990264"/>
            <a:ext cx="1003801" cy="369332"/>
          </a:xfrm>
          <a:prstGeom prst="rect">
            <a:avLst/>
          </a:prstGeom>
          <a:noFill/>
        </p:spPr>
        <p:txBody>
          <a:bodyPr wrap="none" rtlCol="0">
            <a:spAutoFit/>
          </a:bodyPr>
          <a:lstStyle/>
          <a:p>
            <a:r>
              <a:rPr lang="en-US" dirty="0"/>
              <a:t>C</a:t>
            </a:r>
            <a:r>
              <a:rPr lang="en-US" dirty="0">
                <a:solidFill>
                  <a:srgbClr val="FF0000"/>
                </a:solidFill>
              </a:rPr>
              <a:t>lu</a:t>
            </a:r>
            <a:r>
              <a:rPr lang="en-US" dirty="0">
                <a:solidFill>
                  <a:srgbClr val="00B050"/>
                </a:solidFill>
              </a:rPr>
              <a:t>st</a:t>
            </a:r>
            <a:r>
              <a:rPr lang="en-US" dirty="0">
                <a:solidFill>
                  <a:srgbClr val="7030A0"/>
                </a:solidFill>
              </a:rPr>
              <a:t>er</a:t>
            </a:r>
          </a:p>
        </p:txBody>
      </p:sp>
      <p:sp>
        <p:nvSpPr>
          <p:cNvPr id="300" name="TextBox 299">
            <a:extLst>
              <a:ext uri="{FF2B5EF4-FFF2-40B4-BE49-F238E27FC236}">
                <a16:creationId xmlns:a16="http://schemas.microsoft.com/office/drawing/2014/main" id="{0FC42878-605F-8647-8BD9-C10A30862C0F}"/>
              </a:ext>
            </a:extLst>
          </p:cNvPr>
          <p:cNvSpPr txBox="1"/>
          <p:nvPr/>
        </p:nvSpPr>
        <p:spPr>
          <a:xfrm>
            <a:off x="45695241" y="17039290"/>
            <a:ext cx="729687" cy="369332"/>
          </a:xfrm>
          <a:prstGeom prst="rect">
            <a:avLst/>
          </a:prstGeom>
          <a:noFill/>
        </p:spPr>
        <p:txBody>
          <a:bodyPr wrap="none" rtlCol="0">
            <a:spAutoFit/>
          </a:bodyPr>
          <a:lstStyle/>
          <a:p>
            <a:r>
              <a:rPr lang="en-US" dirty="0">
                <a:solidFill>
                  <a:srgbClr val="00338D"/>
                </a:solidFill>
              </a:rPr>
              <a:t>MMS</a:t>
            </a:r>
          </a:p>
        </p:txBody>
      </p:sp>
      <p:sp>
        <p:nvSpPr>
          <p:cNvPr id="301" name="TextBox 300">
            <a:extLst>
              <a:ext uri="{FF2B5EF4-FFF2-40B4-BE49-F238E27FC236}">
                <a16:creationId xmlns:a16="http://schemas.microsoft.com/office/drawing/2014/main" id="{B5B7A67E-953B-844F-8DCA-5D66352519AF}"/>
              </a:ext>
            </a:extLst>
          </p:cNvPr>
          <p:cNvSpPr txBox="1"/>
          <p:nvPr/>
        </p:nvSpPr>
        <p:spPr>
          <a:xfrm>
            <a:off x="42588705" y="15834796"/>
            <a:ext cx="1095172" cy="369332"/>
          </a:xfrm>
          <a:prstGeom prst="rect">
            <a:avLst/>
          </a:prstGeom>
          <a:noFill/>
        </p:spPr>
        <p:txBody>
          <a:bodyPr wrap="none" rtlCol="0">
            <a:spAutoFit/>
          </a:bodyPr>
          <a:lstStyle/>
          <a:p>
            <a:r>
              <a:rPr lang="en-US" dirty="0">
                <a:solidFill>
                  <a:srgbClr val="008542"/>
                </a:solidFill>
              </a:rPr>
              <a:t>THEMIS</a:t>
            </a:r>
          </a:p>
        </p:txBody>
      </p:sp>
      <p:sp>
        <p:nvSpPr>
          <p:cNvPr id="302" name="TextBox 301">
            <a:extLst>
              <a:ext uri="{FF2B5EF4-FFF2-40B4-BE49-F238E27FC236}">
                <a16:creationId xmlns:a16="http://schemas.microsoft.com/office/drawing/2014/main" id="{0C92AB83-673A-CA4E-811E-5C779D210C56}"/>
              </a:ext>
            </a:extLst>
          </p:cNvPr>
          <p:cNvSpPr txBox="1"/>
          <p:nvPr/>
        </p:nvSpPr>
        <p:spPr>
          <a:xfrm>
            <a:off x="42708294" y="18470562"/>
            <a:ext cx="3684598" cy="369332"/>
          </a:xfrm>
          <a:prstGeom prst="rect">
            <a:avLst/>
          </a:prstGeom>
          <a:noFill/>
        </p:spPr>
        <p:txBody>
          <a:bodyPr wrap="none" rtlCol="0">
            <a:spAutoFit/>
          </a:bodyPr>
          <a:lstStyle/>
          <a:p>
            <a:r>
              <a:rPr lang="en-US" sz="1800"/>
              <a:t>View from above equator (Sun at top)</a:t>
            </a:r>
            <a:endParaRPr lang="en-US" sz="1800" dirty="0"/>
          </a:p>
        </p:txBody>
      </p:sp>
      <p:sp>
        <p:nvSpPr>
          <p:cNvPr id="303" name="TextBox 302">
            <a:extLst>
              <a:ext uri="{FF2B5EF4-FFF2-40B4-BE49-F238E27FC236}">
                <a16:creationId xmlns:a16="http://schemas.microsoft.com/office/drawing/2014/main" id="{0C92AB83-673A-CA4E-811E-5C779D210C56}"/>
              </a:ext>
            </a:extLst>
          </p:cNvPr>
          <p:cNvSpPr txBox="1"/>
          <p:nvPr/>
        </p:nvSpPr>
        <p:spPr>
          <a:xfrm>
            <a:off x="48194694" y="18464848"/>
            <a:ext cx="1594283" cy="369332"/>
          </a:xfrm>
          <a:prstGeom prst="rect">
            <a:avLst/>
          </a:prstGeom>
          <a:noFill/>
        </p:spPr>
        <p:txBody>
          <a:bodyPr wrap="none" rtlCol="0">
            <a:spAutoFit/>
          </a:bodyPr>
          <a:lstStyle/>
          <a:p>
            <a:r>
              <a:rPr lang="en-US" sz="1800"/>
              <a:t>View from Sun</a:t>
            </a:r>
            <a:endParaRPr lang="en-US" sz="1800" dirty="0"/>
          </a:p>
        </p:txBody>
      </p:sp>
      <p:sp>
        <p:nvSpPr>
          <p:cNvPr id="304" name="TextBox 303">
            <a:extLst>
              <a:ext uri="{FF2B5EF4-FFF2-40B4-BE49-F238E27FC236}">
                <a16:creationId xmlns:a16="http://schemas.microsoft.com/office/drawing/2014/main" id="{A30C6F1F-98A2-3947-A74E-3A82C4337EDD}"/>
              </a:ext>
            </a:extLst>
          </p:cNvPr>
          <p:cNvSpPr txBox="1"/>
          <p:nvPr/>
        </p:nvSpPr>
        <p:spPr>
          <a:xfrm>
            <a:off x="45401733" y="21406587"/>
            <a:ext cx="1003801" cy="369332"/>
          </a:xfrm>
          <a:prstGeom prst="rect">
            <a:avLst/>
          </a:prstGeom>
          <a:noFill/>
        </p:spPr>
        <p:txBody>
          <a:bodyPr wrap="none" rtlCol="0">
            <a:spAutoFit/>
          </a:bodyPr>
          <a:lstStyle/>
          <a:p>
            <a:r>
              <a:rPr lang="en-US" dirty="0"/>
              <a:t>C</a:t>
            </a:r>
            <a:r>
              <a:rPr lang="en-US" dirty="0">
                <a:solidFill>
                  <a:srgbClr val="FF0000"/>
                </a:solidFill>
              </a:rPr>
              <a:t>lu</a:t>
            </a:r>
            <a:r>
              <a:rPr lang="en-US" dirty="0">
                <a:solidFill>
                  <a:srgbClr val="00B050"/>
                </a:solidFill>
              </a:rPr>
              <a:t>st</a:t>
            </a:r>
            <a:r>
              <a:rPr lang="en-US" dirty="0">
                <a:solidFill>
                  <a:srgbClr val="7030A0"/>
                </a:solidFill>
              </a:rPr>
              <a:t>er</a:t>
            </a:r>
          </a:p>
        </p:txBody>
      </p:sp>
      <p:sp>
        <p:nvSpPr>
          <p:cNvPr id="305" name="TextBox 304">
            <a:extLst>
              <a:ext uri="{FF2B5EF4-FFF2-40B4-BE49-F238E27FC236}">
                <a16:creationId xmlns:a16="http://schemas.microsoft.com/office/drawing/2014/main" id="{0FC42878-605F-8647-8BD9-C10A30862C0F}"/>
              </a:ext>
            </a:extLst>
          </p:cNvPr>
          <p:cNvSpPr txBox="1"/>
          <p:nvPr/>
        </p:nvSpPr>
        <p:spPr>
          <a:xfrm>
            <a:off x="45937828" y="22925833"/>
            <a:ext cx="729687" cy="369332"/>
          </a:xfrm>
          <a:prstGeom prst="rect">
            <a:avLst/>
          </a:prstGeom>
          <a:noFill/>
        </p:spPr>
        <p:txBody>
          <a:bodyPr wrap="none" rtlCol="0">
            <a:spAutoFit/>
          </a:bodyPr>
          <a:lstStyle/>
          <a:p>
            <a:r>
              <a:rPr lang="en-US" dirty="0">
                <a:solidFill>
                  <a:srgbClr val="00338D"/>
                </a:solidFill>
              </a:rPr>
              <a:t>MMS</a:t>
            </a:r>
          </a:p>
        </p:txBody>
      </p:sp>
      <p:sp>
        <p:nvSpPr>
          <p:cNvPr id="306" name="TextBox 305">
            <a:extLst>
              <a:ext uri="{FF2B5EF4-FFF2-40B4-BE49-F238E27FC236}">
                <a16:creationId xmlns:a16="http://schemas.microsoft.com/office/drawing/2014/main" id="{B5B7A67E-953B-844F-8DCA-5D66352519AF}"/>
              </a:ext>
            </a:extLst>
          </p:cNvPr>
          <p:cNvSpPr txBox="1"/>
          <p:nvPr/>
        </p:nvSpPr>
        <p:spPr>
          <a:xfrm>
            <a:off x="43063476" y="22135446"/>
            <a:ext cx="1095172" cy="369332"/>
          </a:xfrm>
          <a:prstGeom prst="rect">
            <a:avLst/>
          </a:prstGeom>
          <a:noFill/>
        </p:spPr>
        <p:txBody>
          <a:bodyPr wrap="none" rtlCol="0">
            <a:spAutoFit/>
          </a:bodyPr>
          <a:lstStyle/>
          <a:p>
            <a:r>
              <a:rPr lang="en-US" dirty="0">
                <a:solidFill>
                  <a:srgbClr val="008542"/>
                </a:solidFill>
              </a:rPr>
              <a:t>THEMIS</a:t>
            </a:r>
          </a:p>
        </p:txBody>
      </p:sp>
      <p:sp>
        <p:nvSpPr>
          <p:cNvPr id="307" name="TextBox 306">
            <a:extLst>
              <a:ext uri="{FF2B5EF4-FFF2-40B4-BE49-F238E27FC236}">
                <a16:creationId xmlns:a16="http://schemas.microsoft.com/office/drawing/2014/main" id="{0C92AB83-673A-CA4E-811E-5C779D210C56}"/>
              </a:ext>
            </a:extLst>
          </p:cNvPr>
          <p:cNvSpPr txBox="1"/>
          <p:nvPr/>
        </p:nvSpPr>
        <p:spPr>
          <a:xfrm>
            <a:off x="42588705" y="24905612"/>
            <a:ext cx="3684598" cy="369332"/>
          </a:xfrm>
          <a:prstGeom prst="rect">
            <a:avLst/>
          </a:prstGeom>
          <a:noFill/>
        </p:spPr>
        <p:txBody>
          <a:bodyPr wrap="none" rtlCol="0">
            <a:spAutoFit/>
          </a:bodyPr>
          <a:lstStyle/>
          <a:p>
            <a:r>
              <a:rPr lang="en-US" sz="1800"/>
              <a:t>View from above equator (Sun at top)</a:t>
            </a:r>
            <a:endParaRPr lang="en-US" sz="1800" dirty="0"/>
          </a:p>
        </p:txBody>
      </p:sp>
      <p:sp>
        <p:nvSpPr>
          <p:cNvPr id="308" name="TextBox 307">
            <a:extLst>
              <a:ext uri="{FF2B5EF4-FFF2-40B4-BE49-F238E27FC236}">
                <a16:creationId xmlns:a16="http://schemas.microsoft.com/office/drawing/2014/main" id="{0C92AB83-673A-CA4E-811E-5C779D210C56}"/>
              </a:ext>
            </a:extLst>
          </p:cNvPr>
          <p:cNvSpPr txBox="1"/>
          <p:nvPr/>
        </p:nvSpPr>
        <p:spPr>
          <a:xfrm>
            <a:off x="48075105" y="24899898"/>
            <a:ext cx="1594283" cy="369332"/>
          </a:xfrm>
          <a:prstGeom prst="rect">
            <a:avLst/>
          </a:prstGeom>
          <a:noFill/>
        </p:spPr>
        <p:txBody>
          <a:bodyPr wrap="none" rtlCol="0">
            <a:spAutoFit/>
          </a:bodyPr>
          <a:lstStyle/>
          <a:p>
            <a:r>
              <a:rPr lang="en-US" sz="1800"/>
              <a:t>View from Sun</a:t>
            </a:r>
            <a:endParaRPr lang="en-US" sz="1800" dirty="0"/>
          </a:p>
        </p:txBody>
      </p:sp>
      <p:sp>
        <p:nvSpPr>
          <p:cNvPr id="309" name="TextBox 308">
            <a:extLst>
              <a:ext uri="{FF2B5EF4-FFF2-40B4-BE49-F238E27FC236}">
                <a16:creationId xmlns:a16="http://schemas.microsoft.com/office/drawing/2014/main" id="{A30C6F1F-98A2-3947-A74E-3A82C4337EDD}"/>
              </a:ext>
            </a:extLst>
          </p:cNvPr>
          <p:cNvSpPr txBox="1"/>
          <p:nvPr/>
        </p:nvSpPr>
        <p:spPr>
          <a:xfrm>
            <a:off x="45357485" y="27878156"/>
            <a:ext cx="1003801" cy="369332"/>
          </a:xfrm>
          <a:prstGeom prst="rect">
            <a:avLst/>
          </a:prstGeom>
          <a:noFill/>
        </p:spPr>
        <p:txBody>
          <a:bodyPr wrap="none" rtlCol="0">
            <a:spAutoFit/>
          </a:bodyPr>
          <a:lstStyle/>
          <a:p>
            <a:r>
              <a:rPr lang="en-US" dirty="0"/>
              <a:t>C</a:t>
            </a:r>
            <a:r>
              <a:rPr lang="en-US" dirty="0">
                <a:solidFill>
                  <a:srgbClr val="FF0000"/>
                </a:solidFill>
              </a:rPr>
              <a:t>lu</a:t>
            </a:r>
            <a:r>
              <a:rPr lang="en-US" dirty="0">
                <a:solidFill>
                  <a:srgbClr val="00B050"/>
                </a:solidFill>
              </a:rPr>
              <a:t>st</a:t>
            </a:r>
            <a:r>
              <a:rPr lang="en-US" dirty="0">
                <a:solidFill>
                  <a:srgbClr val="7030A0"/>
                </a:solidFill>
              </a:rPr>
              <a:t>er</a:t>
            </a:r>
          </a:p>
        </p:txBody>
      </p:sp>
      <p:sp>
        <p:nvSpPr>
          <p:cNvPr id="310" name="TextBox 309">
            <a:extLst>
              <a:ext uri="{FF2B5EF4-FFF2-40B4-BE49-F238E27FC236}">
                <a16:creationId xmlns:a16="http://schemas.microsoft.com/office/drawing/2014/main" id="{0FC42878-605F-8647-8BD9-C10A30862C0F}"/>
              </a:ext>
            </a:extLst>
          </p:cNvPr>
          <p:cNvSpPr txBox="1"/>
          <p:nvPr/>
        </p:nvSpPr>
        <p:spPr>
          <a:xfrm>
            <a:off x="45812356" y="30361861"/>
            <a:ext cx="729687" cy="369332"/>
          </a:xfrm>
          <a:prstGeom prst="rect">
            <a:avLst/>
          </a:prstGeom>
          <a:noFill/>
        </p:spPr>
        <p:txBody>
          <a:bodyPr wrap="none" rtlCol="0">
            <a:spAutoFit/>
          </a:bodyPr>
          <a:lstStyle/>
          <a:p>
            <a:r>
              <a:rPr lang="en-US" dirty="0">
                <a:solidFill>
                  <a:srgbClr val="00338D"/>
                </a:solidFill>
              </a:rPr>
              <a:t>MMS</a:t>
            </a:r>
          </a:p>
        </p:txBody>
      </p:sp>
      <p:sp>
        <p:nvSpPr>
          <p:cNvPr id="311" name="TextBox 310">
            <a:extLst>
              <a:ext uri="{FF2B5EF4-FFF2-40B4-BE49-F238E27FC236}">
                <a16:creationId xmlns:a16="http://schemas.microsoft.com/office/drawing/2014/main" id="{B5B7A67E-953B-844F-8DCA-5D66352519AF}"/>
              </a:ext>
            </a:extLst>
          </p:cNvPr>
          <p:cNvSpPr txBox="1"/>
          <p:nvPr/>
        </p:nvSpPr>
        <p:spPr>
          <a:xfrm>
            <a:off x="42952666" y="28708077"/>
            <a:ext cx="1095172" cy="369332"/>
          </a:xfrm>
          <a:prstGeom prst="rect">
            <a:avLst/>
          </a:prstGeom>
          <a:noFill/>
        </p:spPr>
        <p:txBody>
          <a:bodyPr wrap="none" rtlCol="0">
            <a:spAutoFit/>
          </a:bodyPr>
          <a:lstStyle/>
          <a:p>
            <a:r>
              <a:rPr lang="en-US" dirty="0">
                <a:solidFill>
                  <a:srgbClr val="008542"/>
                </a:solidFill>
              </a:rPr>
              <a:t>THEMIS</a:t>
            </a:r>
          </a:p>
        </p:txBody>
      </p:sp>
      <p:sp>
        <p:nvSpPr>
          <p:cNvPr id="312" name="TextBox 311">
            <a:extLst>
              <a:ext uri="{FF2B5EF4-FFF2-40B4-BE49-F238E27FC236}">
                <a16:creationId xmlns:a16="http://schemas.microsoft.com/office/drawing/2014/main" id="{0C92AB83-673A-CA4E-811E-5C779D210C56}"/>
              </a:ext>
            </a:extLst>
          </p:cNvPr>
          <p:cNvSpPr txBox="1"/>
          <p:nvPr/>
        </p:nvSpPr>
        <p:spPr>
          <a:xfrm>
            <a:off x="42787091" y="31332192"/>
            <a:ext cx="3684598" cy="369332"/>
          </a:xfrm>
          <a:prstGeom prst="rect">
            <a:avLst/>
          </a:prstGeom>
          <a:noFill/>
        </p:spPr>
        <p:txBody>
          <a:bodyPr wrap="none" rtlCol="0">
            <a:spAutoFit/>
          </a:bodyPr>
          <a:lstStyle/>
          <a:p>
            <a:r>
              <a:rPr lang="en-US" sz="1800"/>
              <a:t>View from above equator (Sun at top)</a:t>
            </a:r>
            <a:endParaRPr lang="en-US" sz="1800" dirty="0"/>
          </a:p>
        </p:txBody>
      </p:sp>
      <p:sp>
        <p:nvSpPr>
          <p:cNvPr id="313" name="TextBox 312">
            <a:extLst>
              <a:ext uri="{FF2B5EF4-FFF2-40B4-BE49-F238E27FC236}">
                <a16:creationId xmlns:a16="http://schemas.microsoft.com/office/drawing/2014/main" id="{0C92AB83-673A-CA4E-811E-5C779D210C56}"/>
              </a:ext>
            </a:extLst>
          </p:cNvPr>
          <p:cNvSpPr txBox="1"/>
          <p:nvPr/>
        </p:nvSpPr>
        <p:spPr>
          <a:xfrm>
            <a:off x="48273491" y="31326478"/>
            <a:ext cx="1594283" cy="369332"/>
          </a:xfrm>
          <a:prstGeom prst="rect">
            <a:avLst/>
          </a:prstGeom>
          <a:noFill/>
        </p:spPr>
        <p:txBody>
          <a:bodyPr wrap="none" rtlCol="0">
            <a:spAutoFit/>
          </a:bodyPr>
          <a:lstStyle/>
          <a:p>
            <a:r>
              <a:rPr lang="en-US" sz="1800"/>
              <a:t>View from Sun</a:t>
            </a:r>
            <a:endParaRPr lang="en-US" sz="1800" dirty="0"/>
          </a:p>
        </p:txBody>
      </p:sp>
    </p:spTree>
    <p:extLst>
      <p:ext uri="{BB962C8B-B14F-4D97-AF65-F5344CB8AC3E}">
        <p14:creationId xmlns:p14="http://schemas.microsoft.com/office/powerpoint/2010/main" val="109933591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10342</TotalTime>
  <Words>852</Words>
  <Application>Microsoft Macintosh PowerPoint</Application>
  <PresentationFormat>Custom</PresentationFormat>
  <Paragraphs>127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Arial</vt:lpstr>
      <vt:lpstr>Calibri</vt:lpstr>
      <vt:lpstr>Helvetica Neue</vt:lpstr>
      <vt:lpstr>Symbol</vt:lpstr>
      <vt:lpstr>Times</vt:lpstr>
      <vt:lpstr>Times New Roman</vt:lpstr>
      <vt:lpstr>Blank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Petrinec, Steven M (US)</dc:creator>
  <cp:keywords/>
  <dc:description/>
  <cp:lastModifiedBy>C. Philippe Escoubet</cp:lastModifiedBy>
  <cp:revision>511</cp:revision>
  <cp:lastPrinted>2010-12-08T23:40:44Z</cp:lastPrinted>
  <dcterms:created xsi:type="dcterms:W3CDTF">2010-12-09T20:50:22Z</dcterms:created>
  <dcterms:modified xsi:type="dcterms:W3CDTF">2019-02-13T08:36:17Z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ProgramsCount">
    <vt:i4>0</vt:i4>
  </property>
  <property fmtid="{D5CDD505-2E9C-101B-9397-08002B2CF9AE}" pid="3" name="LM SIP Document Sensitivity">
    <vt:lpwstr/>
  </property>
  <property fmtid="{D5CDD505-2E9C-101B-9397-08002B2CF9AE}" pid="4" name="Document Author">
    <vt:lpwstr>ACCT01\spetrine</vt:lpwstr>
  </property>
  <property fmtid="{D5CDD505-2E9C-101B-9397-08002B2CF9AE}" pid="5" name="Document Sensitivity">
    <vt:lpwstr>1</vt:lpwstr>
  </property>
  <property fmtid="{D5CDD505-2E9C-101B-9397-08002B2CF9AE}" pid="6" name="ThirdParty">
    <vt:lpwstr/>
  </property>
  <property fmtid="{D5CDD505-2E9C-101B-9397-08002B2CF9AE}" pid="7" name="OCI Restriction">
    <vt:bool>false</vt:bool>
  </property>
  <property fmtid="{D5CDD505-2E9C-101B-9397-08002B2CF9AE}" pid="8" name="OCI Additional Info">
    <vt:lpwstr/>
  </property>
  <property fmtid="{D5CDD505-2E9C-101B-9397-08002B2CF9AE}" pid="9" name="Allow Header Overwrite">
    <vt:bool>false</vt:bool>
  </property>
  <property fmtid="{D5CDD505-2E9C-101B-9397-08002B2CF9AE}" pid="10" name="Allow Footer Overwrite">
    <vt:bool>false</vt:bool>
  </property>
  <property fmtid="{D5CDD505-2E9C-101B-9397-08002B2CF9AE}" pid="11" name="Multiple Selected">
    <vt:lpwstr>-1</vt:lpwstr>
  </property>
  <property fmtid="{D5CDD505-2E9C-101B-9397-08002B2CF9AE}" pid="12" name="SIPLongWording">
    <vt:lpwstr/>
  </property>
  <property fmtid="{D5CDD505-2E9C-101B-9397-08002B2CF9AE}" pid="13" name="ExpCountry">
    <vt:lpwstr/>
  </property>
</Properties>
</file>