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23"/>
  </p:notesMasterIdLst>
  <p:sldIdLst>
    <p:sldId id="256" r:id="rId2"/>
    <p:sldId id="449" r:id="rId3"/>
    <p:sldId id="476" r:id="rId4"/>
    <p:sldId id="474" r:id="rId5"/>
    <p:sldId id="475" r:id="rId6"/>
    <p:sldId id="478" r:id="rId7"/>
    <p:sldId id="472" r:id="rId8"/>
    <p:sldId id="479" r:id="rId9"/>
    <p:sldId id="465" r:id="rId10"/>
    <p:sldId id="461" r:id="rId11"/>
    <p:sldId id="462" r:id="rId12"/>
    <p:sldId id="463" r:id="rId13"/>
    <p:sldId id="464" r:id="rId14"/>
    <p:sldId id="264" r:id="rId15"/>
    <p:sldId id="270" r:id="rId16"/>
    <p:sldId id="271" r:id="rId17"/>
    <p:sldId id="272" r:id="rId18"/>
    <p:sldId id="273" r:id="rId19"/>
    <p:sldId id="469" r:id="rId20"/>
    <p:sldId id="275" r:id="rId21"/>
    <p:sldId id="468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262"/>
    <a:srgbClr val="082A4C"/>
    <a:srgbClr val="00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3"/>
    <p:restoredTop sz="91470"/>
  </p:normalViewPr>
  <p:slideViewPr>
    <p:cSldViewPr snapToGrid="0" snapToObjects="1">
      <p:cViewPr varScale="1">
        <p:scale>
          <a:sx n="123" d="100"/>
          <a:sy n="123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28A30-D035-7843-B560-0030F6BB38CC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BC9B5-2774-7A41-BFA0-F7BF492D0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0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BC9B5-2774-7A41-BFA0-F7BF492D00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0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BC9B5-2774-7A41-BFA0-F7BF492D00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BC9B5-2774-7A41-BFA0-F7BF492D00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3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323bb34cf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323bb34cf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g4323bb34cf_1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66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323bb34c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323bb34c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4323bb34cf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81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323bb34cf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323bb34cf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4323bb34cf_1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15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323bb34cf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323bb34cf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4323bb34cf_1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17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323bb34cf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323bb34cf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4323bb34cf_1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24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323bb34cf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323bb34cf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4323bb34cf_1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447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0F5E3-7EF4-1546-B87A-5DCF644BB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1726"/>
            <a:ext cx="853440" cy="85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E1053-AB9C-F642-BD4A-F06D009AB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376" y="4572001"/>
            <a:ext cx="2196544" cy="529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F1A72-E4DA-9248-AB16-4BD2CE0DFD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1726"/>
            <a:ext cx="853440" cy="85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B0D6C-6866-424C-BEAB-643429B3D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376" y="4572001"/>
            <a:ext cx="2196544" cy="5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4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54488"/>
            <a:ext cx="7886700" cy="36782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E37F3-77F8-F34C-9D92-71B04FC0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07027-48FD-7C4D-89CF-00CCD330E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5958F78-8619-F04D-8901-50A6D9BD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073"/>
            <a:ext cx="7886700" cy="767950"/>
          </a:xfr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B79B9E-3E44-B446-BB61-62B64665FE49}"/>
              </a:ext>
            </a:extLst>
          </p:cNvPr>
          <p:cNvCxnSpPr/>
          <p:nvPr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3F9DC6D-BFC8-8B4A-B93A-E333C7178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019691-A067-CF49-8B72-AA536BF458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3C2624-BEA6-C543-AF33-9F70FB119AA2}"/>
              </a:ext>
            </a:extLst>
          </p:cNvPr>
          <p:cNvCxnSpPr/>
          <p:nvPr userDrawn="1"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6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754" y="273844"/>
            <a:ext cx="135659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37309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44FC2-84F0-D848-BBCF-3AE830ECE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46DD0-D2A5-6648-84B1-D9F316448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A4F696-912E-AD4A-877B-DEBEA40539C8}"/>
              </a:ext>
            </a:extLst>
          </p:cNvPr>
          <p:cNvCxnSpPr>
            <a:cxnSpLocks/>
          </p:cNvCxnSpPr>
          <p:nvPr/>
        </p:nvCxnSpPr>
        <p:spPr>
          <a:xfrm>
            <a:off x="7080250" y="273844"/>
            <a:ext cx="0" cy="4358879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BE54DB4-F92B-264D-A186-0265C72AB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58A0B0-87CF-5D40-9DFF-82A425CB54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5FEC45-1A88-EE40-A6DD-54E380FB5F05}"/>
              </a:ext>
            </a:extLst>
          </p:cNvPr>
          <p:cNvCxnSpPr>
            <a:cxnSpLocks/>
          </p:cNvCxnSpPr>
          <p:nvPr userDrawn="1"/>
        </p:nvCxnSpPr>
        <p:spPr>
          <a:xfrm>
            <a:off x="7080250" y="273844"/>
            <a:ext cx="0" cy="4358879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22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54488"/>
            <a:ext cx="3886200" cy="36782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54488"/>
            <a:ext cx="3886200" cy="36782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B59C71-01DC-7143-97EC-810CCEF8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073"/>
            <a:ext cx="7886700" cy="767950"/>
          </a:xfr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CA731B-5EB4-9D42-86AB-D8B56EAE0431}"/>
              </a:ext>
            </a:extLst>
          </p:cNvPr>
          <p:cNvCxnSpPr/>
          <p:nvPr userDrawn="1"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93F9165-4E0A-CD47-BDAE-649FAE2B6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721778-7400-074C-B647-5FB23C0BB1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9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971904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59486"/>
            <a:ext cx="3868340" cy="29827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71904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284" y="1659486"/>
            <a:ext cx="3887391" cy="29827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388D78-A0E5-3743-A0C5-7A5A071CE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E7583A-500C-CF4F-AC46-FC2E9957B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E4E4F0A-9523-5B46-BA8E-E4F599DA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073"/>
            <a:ext cx="7886700" cy="767950"/>
          </a:xfr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D63AA1-92F0-EA4C-8B95-FF9CE88953E3}"/>
              </a:ext>
            </a:extLst>
          </p:cNvPr>
          <p:cNvCxnSpPr/>
          <p:nvPr userDrawn="1"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0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519BA-5618-B544-B520-63A0F3E87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CAD28-0A38-5949-86EB-1D43CF1E9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CB872A-D441-BD45-AAEC-18DA0717E87E}"/>
              </a:ext>
            </a:extLst>
          </p:cNvPr>
          <p:cNvSpPr txBox="1">
            <a:spLocks/>
          </p:cNvSpPr>
          <p:nvPr userDrawn="1"/>
        </p:nvSpPr>
        <p:spPr>
          <a:xfrm>
            <a:off x="628650" y="82073"/>
            <a:ext cx="7886700" cy="76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30D276-7048-AB4A-8B30-E3A05229683E}"/>
              </a:ext>
            </a:extLst>
          </p:cNvPr>
          <p:cNvCxnSpPr/>
          <p:nvPr userDrawn="1"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65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54488"/>
            <a:ext cx="7886700" cy="36782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E37F3-77F8-F34C-9D92-71B04FC0A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407027-48FD-7C4D-89CF-00CCD330EE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5958F78-8619-F04D-8901-50A6D9BD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073"/>
            <a:ext cx="7886700" cy="767950"/>
          </a:xfr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B79B9E-3E44-B446-BB61-62B64665FE49}"/>
              </a:ext>
            </a:extLst>
          </p:cNvPr>
          <p:cNvCxnSpPr/>
          <p:nvPr userDrawn="1"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65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073"/>
            <a:ext cx="7886700" cy="767950"/>
          </a:xfr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54488"/>
            <a:ext cx="7886700" cy="3678235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87BE6D-CA40-1542-8766-96DCF87D2E4F}"/>
              </a:ext>
            </a:extLst>
          </p:cNvPr>
          <p:cNvCxnSpPr/>
          <p:nvPr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020B052-D7AD-6844-BC65-F5A503C1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806790-AF15-CE45-9873-F6A062812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A7DE69-7C87-804D-A8FF-D69AE27AA2B5}"/>
              </a:ext>
            </a:extLst>
          </p:cNvPr>
          <p:cNvCxnSpPr/>
          <p:nvPr userDrawn="1"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5D12185-1F44-7A4E-8C13-5CB60FF55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B9B7B5-E2BF-F640-927A-173C6609A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9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5C978-151B-5941-8022-58A6E6060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1"/>
            <a:ext cx="853440" cy="85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8B627-6E18-FB49-B045-D033A704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590" y="46394"/>
            <a:ext cx="2196544" cy="529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03520-D779-C14E-9F38-4F8D35010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321"/>
            <a:ext cx="853440" cy="85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AD50E3-84C9-A64D-B498-ACC2B184B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3590" y="46394"/>
            <a:ext cx="2196544" cy="5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54488"/>
            <a:ext cx="3886200" cy="36782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54488"/>
            <a:ext cx="3886200" cy="36782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B59C71-01DC-7143-97EC-810CCEF8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073"/>
            <a:ext cx="7886700" cy="767950"/>
          </a:xfr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CA731B-5EB4-9D42-86AB-D8B56EAE0431}"/>
              </a:ext>
            </a:extLst>
          </p:cNvPr>
          <p:cNvCxnSpPr/>
          <p:nvPr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93F9165-4E0A-CD47-BDAE-649FAE2B6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721778-7400-074C-B647-5FB23C0B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EBAEAA-8D82-1F43-B4CC-28DA7E7695D5}"/>
              </a:ext>
            </a:extLst>
          </p:cNvPr>
          <p:cNvCxnSpPr/>
          <p:nvPr userDrawn="1"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9D5C10E-4BCF-134E-BC81-3F26E3B0EA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0AAA67-7E13-0349-BB65-5069CCD1C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9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971904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59486"/>
            <a:ext cx="3868340" cy="29827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71904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284" y="1659486"/>
            <a:ext cx="3887391" cy="29827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388D78-A0E5-3743-A0C5-7A5A071CE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E7583A-500C-CF4F-AC46-FC2E9957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E4E4F0A-9523-5B46-BA8E-E4F599DA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073"/>
            <a:ext cx="7886700" cy="767950"/>
          </a:xfrm>
        </p:spPr>
        <p:txBody>
          <a:bodyPr/>
          <a:lstStyle>
            <a:lvl1pPr algn="ctr"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D63AA1-92F0-EA4C-8B95-FF9CE88953E3}"/>
              </a:ext>
            </a:extLst>
          </p:cNvPr>
          <p:cNvCxnSpPr/>
          <p:nvPr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2A558B5-15A9-0949-A7B4-F89179238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7C0D64-BDD5-4F44-B26B-9B7460AC73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A76E2C-FA36-7B4C-912D-E8197D12023E}"/>
              </a:ext>
            </a:extLst>
          </p:cNvPr>
          <p:cNvCxnSpPr/>
          <p:nvPr userDrawn="1"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15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519BA-5618-B544-B520-63A0F3E8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CAD28-0A38-5949-86EB-1D43CF1E9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CB872A-D441-BD45-AAEC-18DA0717E87E}"/>
              </a:ext>
            </a:extLst>
          </p:cNvPr>
          <p:cNvSpPr txBox="1">
            <a:spLocks/>
          </p:cNvSpPr>
          <p:nvPr/>
        </p:nvSpPr>
        <p:spPr>
          <a:xfrm>
            <a:off x="628650" y="82073"/>
            <a:ext cx="7886700" cy="76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30D276-7048-AB4A-8B30-E3A05229683E}"/>
              </a:ext>
            </a:extLst>
          </p:cNvPr>
          <p:cNvCxnSpPr/>
          <p:nvPr/>
        </p:nvCxnSpPr>
        <p:spPr>
          <a:xfrm>
            <a:off x="628650" y="902255"/>
            <a:ext cx="7886700" cy="0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5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08EF7-B98C-AD45-B4DC-0C3EAE394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70274-080B-6A43-8742-2DA130E7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F5227-516F-D64E-B266-A880383F6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6B20D4-DB04-8F41-971C-A79946ABB0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83462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28252"/>
            <a:ext cx="2949178" cy="31734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54454-8EAA-B74D-B60A-C7951279B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2877CC-84B1-6441-967B-7C73423B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F99847-20B8-8043-B79F-92AE2B689CA1}"/>
              </a:ext>
            </a:extLst>
          </p:cNvPr>
          <p:cNvCxnSpPr>
            <a:cxnSpLocks/>
          </p:cNvCxnSpPr>
          <p:nvPr/>
        </p:nvCxnSpPr>
        <p:spPr>
          <a:xfrm flipV="1">
            <a:off x="627459" y="1177528"/>
            <a:ext cx="2951560" cy="8453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E6E1096-4BF5-D043-884E-93E48E5DD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FCC598-EBAB-8F46-B596-834E4737B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D2043D-D0C6-8B4B-96C8-EC42CDFEF6B8}"/>
              </a:ext>
            </a:extLst>
          </p:cNvPr>
          <p:cNvCxnSpPr>
            <a:cxnSpLocks/>
          </p:cNvCxnSpPr>
          <p:nvPr userDrawn="1"/>
        </p:nvCxnSpPr>
        <p:spPr>
          <a:xfrm flipV="1">
            <a:off x="627459" y="1177528"/>
            <a:ext cx="2951560" cy="8453"/>
          </a:xfrm>
          <a:prstGeom prst="line">
            <a:avLst/>
          </a:prstGeom>
          <a:ln w="38100">
            <a:solidFill>
              <a:srgbClr val="01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02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554B3-515B-F94F-A790-EC3585281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BB7F4F-8A9D-2C48-BD6E-3945E059B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EA3D02-1497-A543-955B-73B384318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70" y="4764128"/>
            <a:ext cx="1387090" cy="334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260557-9D01-6F41-B6AF-E92C31885A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3853" y="4592083"/>
            <a:ext cx="510777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5822-BF62-6E49-8ECA-0F790916E838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017E-7E7D-3E4E-B228-01FA8736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688" r:id="rId12"/>
    <p:sldLayoutId id="2147483689" r:id="rId13"/>
    <p:sldLayoutId id="2147483690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29/2018JA02583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7486B-0BB2-434E-9A6D-3B5D0E5A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5" y="-18185"/>
            <a:ext cx="9205877" cy="5179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E6A616-41AE-1F49-90C5-A8812C738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92" y="86353"/>
            <a:ext cx="8979108" cy="1790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Impulsively Reflected Ions: A New Theory for Ion Acoustic Wave Growth in </a:t>
            </a:r>
            <a:r>
              <a:rPr lang="en-US" dirty="0" err="1">
                <a:solidFill>
                  <a:schemeClr val="bg1"/>
                </a:solidFill>
              </a:rPr>
              <a:t>Collisionless</a:t>
            </a:r>
            <a:r>
              <a:rPr lang="en-US" dirty="0">
                <a:solidFill>
                  <a:schemeClr val="bg1"/>
                </a:solidFill>
              </a:rPr>
              <a:t> Shocks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783CF-4ADB-974D-BE6D-E13CFAD55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832" y="2996624"/>
            <a:ext cx="6858000" cy="1241822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Helvetica" pitchFamily="2" charset="0"/>
              </a:rPr>
              <a:t>K. A. Goodrich, R. E. Ergun, S. J. Schwartz, L. B. Wilson III and the MMS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447B6-C6EC-6B49-8751-6BFF1B230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384" y="4033643"/>
            <a:ext cx="1079877" cy="1079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C43DD9-95B9-1042-90C0-961BF838F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92" y="4402801"/>
            <a:ext cx="2384004" cy="575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A946B1-08BB-2542-9FCC-FFE307C17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798" y="4363247"/>
            <a:ext cx="2098054" cy="655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5468F5-619E-3C46-A616-66FBE366D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281" y="4402801"/>
            <a:ext cx="1898901" cy="6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5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6DA728-11E6-2E44-BB3F-5A335D44C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3"/>
          <a:stretch/>
        </p:blipFill>
        <p:spPr>
          <a:xfrm>
            <a:off x="1539434" y="928816"/>
            <a:ext cx="6091324" cy="38785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6487EF-7B05-E44A-A0D4-90B0BF0B6547}"/>
              </a:ext>
            </a:extLst>
          </p:cNvPr>
          <p:cNvSpPr txBox="1"/>
          <p:nvPr/>
        </p:nvSpPr>
        <p:spPr>
          <a:xfrm>
            <a:off x="27460" y="1300443"/>
            <a:ext cx="120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B: Turbulent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7726F1-AD17-9F45-8093-EA77256D2D57}"/>
              </a:ext>
            </a:extLst>
          </p:cNvPr>
          <p:cNvSpPr txBox="1"/>
          <p:nvPr/>
        </p:nvSpPr>
        <p:spPr>
          <a:xfrm>
            <a:off x="0" y="3562679"/>
            <a:ext cx="16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SW Speed: Strong deceleration localized acceleration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F6380-386F-9E4C-BBD6-D2B447719332}"/>
              </a:ext>
            </a:extLst>
          </p:cNvPr>
          <p:cNvSpPr txBox="1"/>
          <p:nvPr/>
        </p:nvSpPr>
        <p:spPr>
          <a:xfrm>
            <a:off x="7451054" y="3799185"/>
            <a:ext cx="1666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SW Speed: Slight deceleration!</a:t>
            </a:r>
          </a:p>
          <a:p>
            <a:r>
              <a:rPr lang="en-US" sz="1600" dirty="0"/>
              <a:t>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B684B6-3510-F644-BBF0-0F56A40D0DEF}"/>
              </a:ext>
            </a:extLst>
          </p:cNvPr>
          <p:cNvCxnSpPr/>
          <p:nvPr/>
        </p:nvCxnSpPr>
        <p:spPr>
          <a:xfrm flipH="1" flipV="1">
            <a:off x="5769800" y="3799185"/>
            <a:ext cx="1681254" cy="2769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895385-8F65-F74B-B735-AFAC6AD0F4F1}"/>
              </a:ext>
            </a:extLst>
          </p:cNvPr>
          <p:cNvSpPr txBox="1"/>
          <p:nvPr/>
        </p:nvSpPr>
        <p:spPr>
          <a:xfrm>
            <a:off x="7630758" y="1300443"/>
            <a:ext cx="959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B: Steady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520E44-1567-1145-9478-F30AF6CB6ED6}"/>
              </a:ext>
            </a:extLst>
          </p:cNvPr>
          <p:cNvSpPr txBox="1"/>
          <p:nvPr/>
        </p:nvSpPr>
        <p:spPr>
          <a:xfrm>
            <a:off x="7604566" y="1913963"/>
            <a:ext cx="1513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E: Mostly IAWs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29A7CC-FD7E-0246-A31A-8BE2870075F1}"/>
              </a:ext>
            </a:extLst>
          </p:cNvPr>
          <p:cNvSpPr txBox="1"/>
          <p:nvPr/>
        </p:nvSpPr>
        <p:spPr>
          <a:xfrm>
            <a:off x="52384" y="1913962"/>
            <a:ext cx="151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E: Many wave modes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C4B3064-E324-9641-BB2C-EA92181C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Observations: Shock Event</a:t>
            </a:r>
          </a:p>
        </p:txBody>
      </p:sp>
    </p:spTree>
    <p:extLst>
      <p:ext uri="{BB962C8B-B14F-4D97-AF65-F5344CB8AC3E}">
        <p14:creationId xmlns:p14="http://schemas.microsoft.com/office/powerpoint/2010/main" val="326452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CCDAA33-5D2F-8845-9723-562B6E36AFAB}"/>
              </a:ext>
            </a:extLst>
          </p:cNvPr>
          <p:cNvSpPr txBox="1"/>
          <p:nvPr/>
        </p:nvSpPr>
        <p:spPr>
          <a:xfrm>
            <a:off x="7604566" y="1913963"/>
            <a:ext cx="1513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E: Mostly IAWs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7AA7AF-2136-F540-BB6F-1C1586D209AA}"/>
              </a:ext>
            </a:extLst>
          </p:cNvPr>
          <p:cNvSpPr txBox="1"/>
          <p:nvPr/>
        </p:nvSpPr>
        <p:spPr>
          <a:xfrm>
            <a:off x="52384" y="1913962"/>
            <a:ext cx="151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E: Many wave modes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8A090-B4B4-774A-BD3A-0278D460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Observations: Shock Event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DA728-11E6-2E44-BB3F-5A335D44C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3"/>
          <a:stretch/>
        </p:blipFill>
        <p:spPr>
          <a:xfrm>
            <a:off x="1539434" y="928816"/>
            <a:ext cx="6091324" cy="38785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8F6380-386F-9E4C-BBD6-D2B447719332}"/>
              </a:ext>
            </a:extLst>
          </p:cNvPr>
          <p:cNvSpPr txBox="1"/>
          <p:nvPr/>
        </p:nvSpPr>
        <p:spPr>
          <a:xfrm>
            <a:off x="7451054" y="3799185"/>
            <a:ext cx="1666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SW Speed: Slight deceleration!</a:t>
            </a:r>
          </a:p>
          <a:p>
            <a:r>
              <a:rPr lang="en-US" sz="1600" dirty="0"/>
              <a:t>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B684B6-3510-F644-BBF0-0F56A40D0DEF}"/>
              </a:ext>
            </a:extLst>
          </p:cNvPr>
          <p:cNvCxnSpPr/>
          <p:nvPr/>
        </p:nvCxnSpPr>
        <p:spPr>
          <a:xfrm flipH="1" flipV="1">
            <a:off x="5769800" y="3799185"/>
            <a:ext cx="1681254" cy="2769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895385-8F65-F74B-B735-AFAC6AD0F4F1}"/>
              </a:ext>
            </a:extLst>
          </p:cNvPr>
          <p:cNvSpPr txBox="1"/>
          <p:nvPr/>
        </p:nvSpPr>
        <p:spPr>
          <a:xfrm>
            <a:off x="7630758" y="1300443"/>
            <a:ext cx="959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B: Steady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D086604-D706-494B-9082-584F9400A844}"/>
              </a:ext>
            </a:extLst>
          </p:cNvPr>
          <p:cNvSpPr/>
          <p:nvPr/>
        </p:nvSpPr>
        <p:spPr>
          <a:xfrm>
            <a:off x="4479403" y="850023"/>
            <a:ext cx="1770926" cy="3957301"/>
          </a:xfrm>
          <a:prstGeom prst="frame">
            <a:avLst>
              <a:gd name="adj1" fmla="val 2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14F08-B2C0-D949-941A-71640D85906E}"/>
              </a:ext>
            </a:extLst>
          </p:cNvPr>
          <p:cNvSpPr txBox="1"/>
          <p:nvPr/>
        </p:nvSpPr>
        <p:spPr>
          <a:xfrm>
            <a:off x="27460" y="1300443"/>
            <a:ext cx="120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B: Turbulent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7CC3A-53BA-5C46-AED3-CFAB504994A4}"/>
              </a:ext>
            </a:extLst>
          </p:cNvPr>
          <p:cNvSpPr txBox="1"/>
          <p:nvPr/>
        </p:nvSpPr>
        <p:spPr>
          <a:xfrm>
            <a:off x="0" y="3562679"/>
            <a:ext cx="16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SW Speed: Strong deceleration localized acceleration</a:t>
            </a:r>
          </a:p>
          <a:p>
            <a:r>
              <a:rPr lang="en-US" sz="1600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393E61-73B9-384A-A7F1-72FA1C59BC83}"/>
              </a:ext>
            </a:extLst>
          </p:cNvPr>
          <p:cNvCxnSpPr>
            <a:cxnSpLocks/>
          </p:cNvCxnSpPr>
          <p:nvPr/>
        </p:nvCxnSpPr>
        <p:spPr>
          <a:xfrm flipH="1">
            <a:off x="105696" y="1182547"/>
            <a:ext cx="1229396" cy="38559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8BCA19-7524-A64C-85E7-36DDDF3DA979}"/>
              </a:ext>
            </a:extLst>
          </p:cNvPr>
          <p:cNvCxnSpPr>
            <a:cxnSpLocks/>
          </p:cNvCxnSpPr>
          <p:nvPr/>
        </p:nvCxnSpPr>
        <p:spPr>
          <a:xfrm>
            <a:off x="204784" y="1182547"/>
            <a:ext cx="1487050" cy="38559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2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452D3AE-80C4-3D49-8BB6-204D79052A58}"/>
              </a:ext>
            </a:extLst>
          </p:cNvPr>
          <p:cNvSpPr txBox="1"/>
          <p:nvPr/>
        </p:nvSpPr>
        <p:spPr>
          <a:xfrm>
            <a:off x="7604566" y="1913963"/>
            <a:ext cx="1513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E: Mostly IAWs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66A9FA-24B0-2843-9E38-32E8741B9A06}"/>
              </a:ext>
            </a:extLst>
          </p:cNvPr>
          <p:cNvSpPr txBox="1"/>
          <p:nvPr/>
        </p:nvSpPr>
        <p:spPr>
          <a:xfrm>
            <a:off x="52384" y="1913962"/>
            <a:ext cx="151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E: Many wave modes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8A090-B4B4-774A-BD3A-0278D460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Observations: Shock Event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DA728-11E6-2E44-BB3F-5A335D44C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1539434" y="928816"/>
            <a:ext cx="6091324" cy="38785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8F6380-386F-9E4C-BBD6-D2B447719332}"/>
              </a:ext>
            </a:extLst>
          </p:cNvPr>
          <p:cNvSpPr txBox="1"/>
          <p:nvPr/>
        </p:nvSpPr>
        <p:spPr>
          <a:xfrm>
            <a:off x="7451054" y="3799185"/>
            <a:ext cx="1666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SW Speed: Slight deceleration!</a:t>
            </a:r>
          </a:p>
          <a:p>
            <a:r>
              <a:rPr lang="en-US" sz="1600" dirty="0"/>
              <a:t>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B684B6-3510-F644-BBF0-0F56A40D0DEF}"/>
              </a:ext>
            </a:extLst>
          </p:cNvPr>
          <p:cNvCxnSpPr/>
          <p:nvPr/>
        </p:nvCxnSpPr>
        <p:spPr>
          <a:xfrm flipH="1" flipV="1">
            <a:off x="5769800" y="3799185"/>
            <a:ext cx="1681254" cy="2769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895385-8F65-F74B-B735-AFAC6AD0F4F1}"/>
              </a:ext>
            </a:extLst>
          </p:cNvPr>
          <p:cNvSpPr txBox="1"/>
          <p:nvPr/>
        </p:nvSpPr>
        <p:spPr>
          <a:xfrm>
            <a:off x="7630758" y="1300443"/>
            <a:ext cx="959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B: Steady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D086604-D706-494B-9082-584F9400A844}"/>
              </a:ext>
            </a:extLst>
          </p:cNvPr>
          <p:cNvSpPr/>
          <p:nvPr/>
        </p:nvSpPr>
        <p:spPr>
          <a:xfrm>
            <a:off x="4479403" y="850023"/>
            <a:ext cx="1770926" cy="3957301"/>
          </a:xfrm>
          <a:prstGeom prst="frame">
            <a:avLst>
              <a:gd name="adj1" fmla="val 2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14F08-B2C0-D949-941A-71640D85906E}"/>
              </a:ext>
            </a:extLst>
          </p:cNvPr>
          <p:cNvSpPr txBox="1"/>
          <p:nvPr/>
        </p:nvSpPr>
        <p:spPr>
          <a:xfrm>
            <a:off x="27460" y="1300443"/>
            <a:ext cx="120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B: Turbulent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7CC3A-53BA-5C46-AED3-CFAB504994A4}"/>
              </a:ext>
            </a:extLst>
          </p:cNvPr>
          <p:cNvSpPr txBox="1"/>
          <p:nvPr/>
        </p:nvSpPr>
        <p:spPr>
          <a:xfrm>
            <a:off x="0" y="3562679"/>
            <a:ext cx="166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SW Speed: Strong deceleration localized acceleration</a:t>
            </a:r>
          </a:p>
          <a:p>
            <a:r>
              <a:rPr lang="en-US" sz="1600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393E61-73B9-384A-A7F1-72FA1C59BC83}"/>
              </a:ext>
            </a:extLst>
          </p:cNvPr>
          <p:cNvCxnSpPr>
            <a:cxnSpLocks/>
          </p:cNvCxnSpPr>
          <p:nvPr/>
        </p:nvCxnSpPr>
        <p:spPr>
          <a:xfrm flipH="1">
            <a:off x="105696" y="1182547"/>
            <a:ext cx="1229396" cy="38559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8BCA19-7524-A64C-85E7-36DDDF3DA979}"/>
              </a:ext>
            </a:extLst>
          </p:cNvPr>
          <p:cNvCxnSpPr/>
          <p:nvPr/>
        </p:nvCxnSpPr>
        <p:spPr>
          <a:xfrm>
            <a:off x="204784" y="1182547"/>
            <a:ext cx="1487050" cy="38559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42DA56-82CB-AA4A-8B46-A335AFA82916}"/>
              </a:ext>
            </a:extLst>
          </p:cNvPr>
          <p:cNvSpPr txBox="1"/>
          <p:nvPr/>
        </p:nvSpPr>
        <p:spPr>
          <a:xfrm>
            <a:off x="1229840" y="1931428"/>
            <a:ext cx="6602044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For more details on this event:</a:t>
            </a:r>
          </a:p>
          <a:p>
            <a:r>
              <a:rPr lang="en-US" sz="1600" dirty="0"/>
              <a:t>Goodrich, K. A., et al. (2018). MMS observations of electrostatic waves in an oblique shock crossing. </a:t>
            </a:r>
            <a:r>
              <a:rPr lang="en-US" sz="1600" i="1" dirty="0"/>
              <a:t>Journal of Geophysical Research: Space Physics</a:t>
            </a:r>
            <a:r>
              <a:rPr lang="en-US" sz="1600" dirty="0"/>
              <a:t>, 123. </a:t>
            </a:r>
            <a:r>
              <a:rPr lang="en-US" sz="1600" dirty="0">
                <a:hlinkClick r:id="rId4"/>
              </a:rPr>
              <a:t>https://doi.org/10.1029/2018JA025830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345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DF216EF-A79D-F44A-BEF5-941805AA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Observations: Ion Acoustic Waves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F9248EF-7A5D-3542-B4E5-5DABDE811B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69970" y="982000"/>
            <a:ext cx="2632075" cy="412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Seen with reflected ions (not currents)</a:t>
            </a:r>
          </a:p>
          <a:p>
            <a:r>
              <a:rPr lang="en-US" dirty="0"/>
              <a:t>Short wavelength</a:t>
            </a:r>
          </a:p>
          <a:p>
            <a:pPr lvl="1"/>
            <a:r>
              <a:rPr lang="en-US" dirty="0"/>
              <a:t>(&lt; 200 m)</a:t>
            </a:r>
          </a:p>
          <a:p>
            <a:r>
              <a:rPr lang="en-US" dirty="0"/>
              <a:t>Frequency at </a:t>
            </a:r>
            <a:r>
              <a:rPr lang="en-US" dirty="0" err="1"/>
              <a:t>f</a:t>
            </a:r>
            <a:r>
              <a:rPr lang="en-US" baseline="-25000" dirty="0" err="1"/>
              <a:t>pi</a:t>
            </a:r>
            <a:endParaRPr lang="en-US" baseline="-25000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pi</a:t>
            </a:r>
            <a:r>
              <a:rPr lang="en-US" baseline="-25000" dirty="0"/>
              <a:t> </a:t>
            </a:r>
            <a:r>
              <a:rPr lang="en-US" dirty="0"/>
              <a:t>~ 1 kHz</a:t>
            </a:r>
            <a:r>
              <a:rPr lang="en-US" baseline="-25000" dirty="0"/>
              <a:t> </a:t>
            </a:r>
            <a:endParaRPr lang="en-US" dirty="0"/>
          </a:p>
          <a:p>
            <a:r>
              <a:rPr lang="en-US" dirty="0"/>
              <a:t>Short durations </a:t>
            </a:r>
          </a:p>
          <a:p>
            <a:pPr marL="342900" lvl="1" indent="0">
              <a:buNone/>
            </a:pPr>
            <a:r>
              <a:rPr lang="en-US" dirty="0"/>
              <a:t>10 -100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Broadband spectral signatures</a:t>
            </a:r>
          </a:p>
          <a:p>
            <a:r>
              <a:rPr lang="en-US" dirty="0"/>
              <a:t>Propagates obliquely to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2CEAD-8618-BE45-AB6D-E5EC231E2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96" t="19643"/>
          <a:stretch/>
        </p:blipFill>
        <p:spPr>
          <a:xfrm>
            <a:off x="544010" y="975115"/>
            <a:ext cx="3143398" cy="3878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48D0FF-C88B-FB48-93AA-99AEB3090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4" r="51774"/>
          <a:stretch/>
        </p:blipFill>
        <p:spPr>
          <a:xfrm>
            <a:off x="3687408" y="975115"/>
            <a:ext cx="2675651" cy="209004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EB47E-D36C-D94B-8C78-31F38F3DF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48949"/>
          <a:stretch/>
        </p:blipFill>
        <p:spPr>
          <a:xfrm>
            <a:off x="3644876" y="3149593"/>
            <a:ext cx="2724665" cy="195866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4F6529-01EA-024F-A1FF-3EF4285DAEB3}"/>
              </a:ext>
            </a:extLst>
          </p:cNvPr>
          <p:cNvSpPr txBox="1"/>
          <p:nvPr/>
        </p:nvSpPr>
        <p:spPr>
          <a:xfrm>
            <a:off x="104173" y="12384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E3F11-65DA-764B-892F-5EFDFD1F5C20}"/>
              </a:ext>
            </a:extLst>
          </p:cNvPr>
          <p:cNvSpPr txBox="1"/>
          <p:nvPr/>
        </p:nvSpPr>
        <p:spPr>
          <a:xfrm>
            <a:off x="104173" y="202013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371E6-1F25-3042-A969-78D6A979C329}"/>
              </a:ext>
            </a:extLst>
          </p:cNvPr>
          <p:cNvSpPr txBox="1"/>
          <p:nvPr/>
        </p:nvSpPr>
        <p:spPr>
          <a:xfrm>
            <a:off x="0" y="3845219"/>
            <a:ext cx="699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SW</a:t>
            </a:r>
          </a:p>
          <a:p>
            <a:r>
              <a:rPr lang="en-US" sz="1600" dirty="0"/>
              <a:t>Speed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4A3E8-9079-5B44-85CD-A7C414F5EC17}"/>
              </a:ext>
            </a:extLst>
          </p:cNvPr>
          <p:cNvSpPr txBox="1"/>
          <p:nvPr/>
        </p:nvSpPr>
        <p:spPr>
          <a:xfrm>
            <a:off x="1677205" y="3275636"/>
            <a:ext cx="527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REF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B88D5B-2505-0D4F-B400-CA17E43048AB}"/>
              </a:ext>
            </a:extLst>
          </p:cNvPr>
          <p:cNvCxnSpPr>
            <a:cxnSpLocks/>
          </p:cNvCxnSpPr>
          <p:nvPr/>
        </p:nvCxnSpPr>
        <p:spPr>
          <a:xfrm flipH="1">
            <a:off x="978408" y="1423158"/>
            <a:ext cx="2666468" cy="853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45F10C-6B04-9149-A271-97A896B57F31}"/>
              </a:ext>
            </a:extLst>
          </p:cNvPr>
          <p:cNvCxnSpPr>
            <a:cxnSpLocks/>
          </p:cNvCxnSpPr>
          <p:nvPr/>
        </p:nvCxnSpPr>
        <p:spPr>
          <a:xfrm flipH="1" flipV="1">
            <a:off x="1076446" y="2389470"/>
            <a:ext cx="2468002" cy="1904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70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183C68-2955-424A-8EE8-D54030B5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5" y="1206400"/>
            <a:ext cx="7072132" cy="3731213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E761041D-056C-3946-86A4-0F0F2152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Observations: Ion Distributions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DE9C68-4B82-B048-8DDE-D6BAC8941471}"/>
              </a:ext>
            </a:extLst>
          </p:cNvPr>
          <p:cNvCxnSpPr/>
          <p:nvPr/>
        </p:nvCxnSpPr>
        <p:spPr>
          <a:xfrm>
            <a:off x="3119377" y="1178968"/>
            <a:ext cx="29052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E55CF3-AFDE-0E44-9FCE-1918B7B06E77}"/>
              </a:ext>
            </a:extLst>
          </p:cNvPr>
          <p:cNvSpPr txBox="1"/>
          <p:nvPr/>
        </p:nvSpPr>
        <p:spPr>
          <a:xfrm>
            <a:off x="4016414" y="942623"/>
            <a:ext cx="994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~6 seconds</a:t>
            </a:r>
          </a:p>
        </p:txBody>
      </p:sp>
      <p:sp>
        <p:nvSpPr>
          <p:cNvPr id="11" name="Google Shape;326;p27">
            <a:extLst>
              <a:ext uri="{FF2B5EF4-FFF2-40B4-BE49-F238E27FC236}">
                <a16:creationId xmlns:a16="http://schemas.microsoft.com/office/drawing/2014/main" id="{9EFE616D-FE4D-D048-8DF6-080705F9DE60}"/>
              </a:ext>
            </a:extLst>
          </p:cNvPr>
          <p:cNvSpPr txBox="1"/>
          <p:nvPr/>
        </p:nvSpPr>
        <p:spPr>
          <a:xfrm>
            <a:off x="6723656" y="2304056"/>
            <a:ext cx="2283184" cy="76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350" dirty="0"/>
              <a:t>*f(V) Integrated along vector of least difference between SW and reflected ions</a:t>
            </a:r>
            <a:endParaRPr sz="135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89493D-869B-3E41-9793-6E1B80288ECD}"/>
              </a:ext>
            </a:extLst>
          </p:cNvPr>
          <p:cNvCxnSpPr>
            <a:cxnSpLocks/>
          </p:cNvCxnSpPr>
          <p:nvPr/>
        </p:nvCxnSpPr>
        <p:spPr>
          <a:xfrm>
            <a:off x="3436182" y="1998880"/>
            <a:ext cx="4683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E7A98B1-DB03-F342-9A96-B5CBD11C2439}"/>
              </a:ext>
            </a:extLst>
          </p:cNvPr>
          <p:cNvSpPr txBox="1"/>
          <p:nvPr/>
        </p:nvSpPr>
        <p:spPr>
          <a:xfrm>
            <a:off x="3379083" y="206970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.75 sec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AF6A14-2D61-2242-8793-69FCD1299FCB}"/>
              </a:ext>
            </a:extLst>
          </p:cNvPr>
          <p:cNvSpPr txBox="1"/>
          <p:nvPr/>
        </p:nvSpPr>
        <p:spPr>
          <a:xfrm>
            <a:off x="400038" y="2035078"/>
            <a:ext cx="2283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Large variations between 150 </a:t>
            </a:r>
            <a:r>
              <a:rPr lang="en-US" sz="1400" dirty="0" err="1"/>
              <a:t>ms</a:t>
            </a:r>
            <a:r>
              <a:rPr lang="en-US" sz="1400" dirty="0"/>
              <a:t> distributions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Consistent with ion beams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1D77FE-5D96-3343-A729-E54A301BAE57}"/>
              </a:ext>
            </a:extLst>
          </p:cNvPr>
          <p:cNvCxnSpPr>
            <a:cxnSpLocks/>
          </p:cNvCxnSpPr>
          <p:nvPr/>
        </p:nvCxnSpPr>
        <p:spPr>
          <a:xfrm>
            <a:off x="1965960" y="3072006"/>
            <a:ext cx="356616" cy="713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7"/>
          <p:cNvPicPr preferRelativeResize="0"/>
          <p:nvPr/>
        </p:nvPicPr>
        <p:blipFill rotWithShape="1">
          <a:blip r:embed="rId3">
            <a:alphaModFix/>
          </a:blip>
          <a:srcRect l="22159" t="39014" r="15030" b="19848"/>
          <a:stretch/>
        </p:blipFill>
        <p:spPr>
          <a:xfrm>
            <a:off x="371940" y="3663331"/>
            <a:ext cx="3119908" cy="1578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C489797-19A2-774A-9917-990709D99943}"/>
              </a:ext>
            </a:extLst>
          </p:cNvPr>
          <p:cNvGrpSpPr/>
          <p:nvPr/>
        </p:nvGrpSpPr>
        <p:grpSpPr>
          <a:xfrm>
            <a:off x="4367707" y="1187183"/>
            <a:ext cx="3195241" cy="3721367"/>
            <a:chOff x="5919456" y="1550297"/>
            <a:chExt cx="3195241" cy="2707703"/>
          </a:xfrm>
        </p:grpSpPr>
        <p:pic>
          <p:nvPicPr>
            <p:cNvPr id="332" name="Google Shape;332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30833" y="3420079"/>
              <a:ext cx="2564606" cy="2760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27"/>
            <p:cNvSpPr txBox="1"/>
            <p:nvPr/>
          </p:nvSpPr>
          <p:spPr>
            <a:xfrm>
              <a:off x="5919456" y="1550297"/>
              <a:ext cx="2983154" cy="121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marL="447675" indent="-342900">
                <a:buSzPts val="1400"/>
                <a:buAutoNum type="arabicParenR"/>
              </a:pPr>
              <a:r>
                <a:rPr lang="en-US" sz="1600" dirty="0">
                  <a:latin typeface="Helvetica" pitchFamily="2" charset="0"/>
                </a:rPr>
                <a:t>Break up 1D distribution into series of Maxwellians</a:t>
              </a:r>
            </a:p>
            <a:p>
              <a:pPr marL="561975" lvl="1">
                <a:buSzPts val="1400"/>
              </a:pPr>
              <a:r>
                <a:rPr lang="en-US" sz="1600" dirty="0">
                  <a:solidFill>
                    <a:srgbClr val="00B050"/>
                  </a:solidFill>
                  <a:latin typeface="Helvetica" pitchFamily="2" charset="0"/>
                </a:rPr>
                <a:t>Solar Wind</a:t>
              </a:r>
            </a:p>
            <a:p>
              <a:pPr marL="561975" lvl="1">
                <a:buSzPts val="1400"/>
              </a:pPr>
              <a:r>
                <a:rPr lang="en-US" sz="1600" dirty="0">
                  <a:solidFill>
                    <a:srgbClr val="FF0000"/>
                  </a:solidFill>
                  <a:latin typeface="Helvetica" pitchFamily="2" charset="0"/>
                </a:rPr>
                <a:t>Reflected Ions</a:t>
              </a:r>
            </a:p>
            <a:p>
              <a:pPr marL="561975" lvl="1">
                <a:buSzPts val="1400"/>
              </a:pPr>
              <a:r>
                <a:rPr lang="en-US" sz="1600" dirty="0">
                  <a:solidFill>
                    <a:srgbClr val="FFC000"/>
                  </a:solidFill>
                  <a:latin typeface="Helvetica" pitchFamily="2" charset="0"/>
                </a:rPr>
                <a:t>Hot Cloud</a:t>
              </a:r>
            </a:p>
            <a:p>
              <a:pPr marL="561975" lvl="1">
                <a:buSzPts val="1400"/>
              </a:pPr>
              <a:r>
                <a:rPr lang="en-US" sz="1600" dirty="0">
                  <a:latin typeface="Helvetica" pitchFamily="2" charset="0"/>
                </a:rPr>
                <a:t>electrons (not shown)</a:t>
              </a:r>
            </a:p>
            <a:p>
              <a:pPr marL="447675" indent="-342900">
                <a:buSzPts val="1400"/>
                <a:buAutoNum type="arabicParenR"/>
              </a:pPr>
              <a:endParaRPr lang="en-US" sz="1600" dirty="0">
                <a:latin typeface="Helvetica" pitchFamily="2" charset="0"/>
              </a:endParaRPr>
            </a:p>
            <a:p>
              <a:pPr marL="447675" indent="-342900">
                <a:buSzPts val="1400"/>
                <a:buAutoNum type="arabicParenR"/>
              </a:pPr>
              <a:r>
                <a:rPr lang="en-US" sz="1600" dirty="0">
                  <a:latin typeface="Helvetica" pitchFamily="2" charset="0"/>
                </a:rPr>
                <a:t>Use Maxwellians to derive longitudinal dielectric function</a:t>
              </a:r>
            </a:p>
            <a:p>
              <a:pPr marL="104775">
                <a:buSzPts val="1400"/>
              </a:pPr>
              <a:endParaRPr lang="en-US" sz="1600" dirty="0">
                <a:latin typeface="Helvetica" pitchFamily="2" charset="0"/>
              </a:endParaRPr>
            </a:p>
            <a:p>
              <a:pPr marL="447675" indent="-342900">
                <a:buSzPts val="1400"/>
                <a:buAutoNum type="arabicParenR"/>
              </a:pPr>
              <a:endParaRPr lang="en-US" sz="1600" dirty="0">
                <a:latin typeface="Helvetica" pitchFamily="2" charset="0"/>
              </a:endParaRPr>
            </a:p>
            <a:p>
              <a:pPr marL="104775">
                <a:buSzPts val="1400"/>
              </a:pPr>
              <a:endParaRPr lang="en-US" sz="1600" dirty="0">
                <a:latin typeface="Helvetica" pitchFamily="2" charset="0"/>
              </a:endParaRPr>
            </a:p>
            <a:p>
              <a:pPr marL="447675" indent="-342900">
                <a:buSzPts val="1400"/>
                <a:buAutoNum type="arabicParenR" startAt="2"/>
              </a:pPr>
              <a:endParaRPr sz="1600" dirty="0">
                <a:latin typeface="Helvetica" pitchFamily="2" charset="0"/>
              </a:endParaRPr>
            </a:p>
          </p:txBody>
        </p:sp>
        <p:sp>
          <p:nvSpPr>
            <p:cNvPr id="334" name="Google Shape;334;p27"/>
            <p:cNvSpPr txBox="1"/>
            <p:nvPr/>
          </p:nvSpPr>
          <p:spPr>
            <a:xfrm>
              <a:off x="6055582" y="3853900"/>
              <a:ext cx="3059115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-US" sz="1600" dirty="0">
                  <a:latin typeface="Helvetica" pitchFamily="2" charset="0"/>
                </a:rPr>
                <a:t>3) When        0 waves can exist</a:t>
              </a:r>
            </a:p>
            <a:p>
              <a:endParaRPr sz="1600" dirty="0">
                <a:latin typeface="Helvetica" pitchFamily="2" charset="0"/>
              </a:endParaRPr>
            </a:p>
            <a:p>
              <a:r>
                <a:rPr lang="en-US" sz="1600" dirty="0">
                  <a:latin typeface="Helvetica" pitchFamily="2" charset="0"/>
                </a:rPr>
                <a:t>   </a:t>
              </a:r>
              <a:endParaRPr sz="1600" dirty="0">
                <a:latin typeface="Helvetica" pitchFamily="2" charset="0"/>
              </a:endParaRPr>
            </a:p>
          </p:txBody>
        </p:sp>
        <p:pic>
          <p:nvPicPr>
            <p:cNvPr id="335" name="Google Shape;335;p27"/>
            <p:cNvPicPr preferRelativeResize="0"/>
            <p:nvPr/>
          </p:nvPicPr>
          <p:blipFill rotWithShape="1">
            <a:blip r:embed="rId4">
              <a:alphaModFix/>
            </a:blip>
            <a:srcRect l="3480" r="84541"/>
            <a:stretch/>
          </p:blipFill>
          <p:spPr>
            <a:xfrm>
              <a:off x="6999024" y="3834290"/>
              <a:ext cx="307181" cy="355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808BFE-EF4F-F04B-B453-F0F21FD8E9C5}"/>
              </a:ext>
            </a:extLst>
          </p:cNvPr>
          <p:cNvGrpSpPr/>
          <p:nvPr/>
        </p:nvGrpSpPr>
        <p:grpSpPr>
          <a:xfrm>
            <a:off x="371940" y="934367"/>
            <a:ext cx="3119907" cy="2928657"/>
            <a:chOff x="5218087" y="1113881"/>
            <a:chExt cx="2524144" cy="2572688"/>
          </a:xfrm>
        </p:grpSpPr>
        <p:pic>
          <p:nvPicPr>
            <p:cNvPr id="21" name="Google Shape;327;p27">
              <a:extLst>
                <a:ext uri="{FF2B5EF4-FFF2-40B4-BE49-F238E27FC236}">
                  <a16:creationId xmlns:a16="http://schemas.microsoft.com/office/drawing/2014/main" id="{0DE937C7-BA89-334B-8088-ED693028CBED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18087" y="1113881"/>
              <a:ext cx="2524144" cy="25726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Google Shape;328;p27">
              <a:extLst>
                <a:ext uri="{FF2B5EF4-FFF2-40B4-BE49-F238E27FC236}">
                  <a16:creationId xmlns:a16="http://schemas.microsoft.com/office/drawing/2014/main" id="{E7B72E09-6E7F-824E-AC50-952F55B4AD0C}"/>
                </a:ext>
              </a:extLst>
            </p:cNvPr>
            <p:cNvCxnSpPr/>
            <p:nvPr/>
          </p:nvCxnSpPr>
          <p:spPr>
            <a:xfrm>
              <a:off x="7265194" y="1264444"/>
              <a:ext cx="35775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" name="Google Shape;329;p27">
              <a:extLst>
                <a:ext uri="{FF2B5EF4-FFF2-40B4-BE49-F238E27FC236}">
                  <a16:creationId xmlns:a16="http://schemas.microsoft.com/office/drawing/2014/main" id="{6B1B2E98-B652-5748-8704-29E8D1DDAD6B}"/>
                </a:ext>
              </a:extLst>
            </p:cNvPr>
            <p:cNvSpPr txBox="1"/>
            <p:nvPr/>
          </p:nvSpPr>
          <p:spPr>
            <a:xfrm>
              <a:off x="5957888" y="2833031"/>
              <a:ext cx="378675" cy="29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-US" sz="1350" dirty="0">
                  <a:solidFill>
                    <a:srgbClr val="00B050"/>
                  </a:solidFill>
                </a:rPr>
                <a:t>SW</a:t>
              </a:r>
              <a:endParaRPr sz="1350" dirty="0">
                <a:solidFill>
                  <a:srgbClr val="00B050"/>
                </a:solidFill>
              </a:endParaRPr>
            </a:p>
          </p:txBody>
        </p:sp>
        <p:sp>
          <p:nvSpPr>
            <p:cNvPr id="24" name="Google Shape;330;p27">
              <a:extLst>
                <a:ext uri="{FF2B5EF4-FFF2-40B4-BE49-F238E27FC236}">
                  <a16:creationId xmlns:a16="http://schemas.microsoft.com/office/drawing/2014/main" id="{CCD7E133-7003-8548-9DC1-45E9EE8A516B}"/>
                </a:ext>
              </a:extLst>
            </p:cNvPr>
            <p:cNvSpPr txBox="1"/>
            <p:nvPr/>
          </p:nvSpPr>
          <p:spPr>
            <a:xfrm>
              <a:off x="6886575" y="3082950"/>
              <a:ext cx="228600" cy="299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-US" sz="1350">
                  <a:solidFill>
                    <a:srgbClr val="FF0000"/>
                  </a:solidFill>
                </a:rPr>
                <a:t>R</a:t>
              </a:r>
              <a:endParaRPr sz="1350">
                <a:solidFill>
                  <a:srgbClr val="FF0000"/>
                </a:solidFill>
              </a:endParaRPr>
            </a:p>
          </p:txBody>
        </p:sp>
        <p:sp>
          <p:nvSpPr>
            <p:cNvPr id="25" name="Google Shape;331;p27">
              <a:extLst>
                <a:ext uri="{FF2B5EF4-FFF2-40B4-BE49-F238E27FC236}">
                  <a16:creationId xmlns:a16="http://schemas.microsoft.com/office/drawing/2014/main" id="{3D24BC43-08E0-FE48-837B-E64F14F77153}"/>
                </a:ext>
              </a:extLst>
            </p:cNvPr>
            <p:cNvSpPr txBox="1"/>
            <p:nvPr/>
          </p:nvSpPr>
          <p:spPr>
            <a:xfrm>
              <a:off x="6911550" y="2536031"/>
              <a:ext cx="178650" cy="192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-US" sz="1350">
                  <a:solidFill>
                    <a:srgbClr val="E69138"/>
                  </a:solidFill>
                </a:rPr>
                <a:t>H</a:t>
              </a:r>
              <a:endParaRPr sz="1350">
                <a:solidFill>
                  <a:srgbClr val="E69138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C3B27F-159A-F341-98B0-6E0966D17F37}"/>
              </a:ext>
            </a:extLst>
          </p:cNvPr>
          <p:cNvSpPr txBox="1"/>
          <p:nvPr/>
        </p:nvSpPr>
        <p:spPr>
          <a:xfrm>
            <a:off x="4306824" y="958786"/>
            <a:ext cx="365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see if IAWs can be generated we…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B9F00-3A09-DD4A-8E63-C3005D8A38EC}"/>
              </a:ext>
            </a:extLst>
          </p:cNvPr>
          <p:cNvSpPr txBox="1"/>
          <p:nvPr/>
        </p:nvSpPr>
        <p:spPr>
          <a:xfrm>
            <a:off x="4503833" y="4015437"/>
            <a:ext cx="3259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χ</a:t>
            </a:r>
            <a:r>
              <a:rPr lang="en-US" sz="1600" dirty="0"/>
              <a:t>  = susceptibility of each Maxwellian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B817BEF-D5E9-5443-8163-D1271A35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and Analysis: Fried-Conte Solver</a:t>
            </a:r>
          </a:p>
        </p:txBody>
      </p:sp>
    </p:spTree>
    <p:extLst>
      <p:ext uri="{BB962C8B-B14F-4D97-AF65-F5344CB8AC3E}">
        <p14:creationId xmlns:p14="http://schemas.microsoft.com/office/powerpoint/2010/main" val="417145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42;p28">
            <a:extLst>
              <a:ext uri="{FF2B5EF4-FFF2-40B4-BE49-F238E27FC236}">
                <a16:creationId xmlns:a16="http://schemas.microsoft.com/office/drawing/2014/main" id="{7B8BBDAE-E345-194F-9EBF-3B9314D16D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8052"/>
          <a:stretch/>
        </p:blipFill>
        <p:spPr>
          <a:xfrm>
            <a:off x="804672" y="1005841"/>
            <a:ext cx="7086600" cy="362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8"/>
          <p:cNvPicPr preferRelativeResize="0"/>
          <p:nvPr/>
        </p:nvPicPr>
        <p:blipFill rotWithShape="1">
          <a:blip r:embed="rId4">
            <a:alphaModFix/>
          </a:blip>
          <a:srcRect l="3481" t="21073" r="90599"/>
          <a:stretch/>
        </p:blipFill>
        <p:spPr>
          <a:xfrm>
            <a:off x="7420594" y="2503327"/>
            <a:ext cx="151800" cy="28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28"/>
          <p:cNvCxnSpPr>
            <a:cxnSpLocks/>
          </p:cNvCxnSpPr>
          <p:nvPr/>
        </p:nvCxnSpPr>
        <p:spPr>
          <a:xfrm flipH="1" flipV="1">
            <a:off x="6784848" y="3121240"/>
            <a:ext cx="114872" cy="1441473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5" name="Google Shape;345;p28"/>
          <p:cNvSpPr txBox="1"/>
          <p:nvPr/>
        </p:nvSpPr>
        <p:spPr>
          <a:xfrm>
            <a:off x="6646444" y="4562713"/>
            <a:ext cx="85005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350" dirty="0"/>
              <a:t>No waves!</a:t>
            </a:r>
            <a:endParaRPr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2C8767E-206E-434D-95EF-7A5CFEBA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Theory and Analysis: Unaltered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7955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1" y="1064119"/>
            <a:ext cx="6629399" cy="32186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29"/>
          <p:cNvCxnSpPr/>
          <p:nvPr/>
        </p:nvCxnSpPr>
        <p:spPr>
          <a:xfrm rot="10800000">
            <a:off x="3514613" y="3764044"/>
            <a:ext cx="14400" cy="48577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4" name="Google Shape;354;p29"/>
          <p:cNvSpPr txBox="1"/>
          <p:nvPr/>
        </p:nvSpPr>
        <p:spPr>
          <a:xfrm>
            <a:off x="1572768" y="4282781"/>
            <a:ext cx="346529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600" dirty="0"/>
              <a:t>Half-Maxwellian proxy for impulsive burst of reflected ions</a:t>
            </a:r>
            <a:endParaRPr sz="1600" dirty="0"/>
          </a:p>
        </p:txBody>
      </p:sp>
      <p:cxnSp>
        <p:nvCxnSpPr>
          <p:cNvPr id="355" name="Google Shape;355;p29"/>
          <p:cNvCxnSpPr/>
          <p:nvPr/>
        </p:nvCxnSpPr>
        <p:spPr>
          <a:xfrm rot="10800000">
            <a:off x="6415031" y="3192488"/>
            <a:ext cx="264375" cy="1093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" name="Google Shape;343;p28">
            <a:extLst>
              <a:ext uri="{FF2B5EF4-FFF2-40B4-BE49-F238E27FC236}">
                <a16:creationId xmlns:a16="http://schemas.microsoft.com/office/drawing/2014/main" id="{023D726A-7866-F24B-9E5E-E13E5FDDD8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1" t="21073" r="90599"/>
          <a:stretch/>
        </p:blipFill>
        <p:spPr>
          <a:xfrm>
            <a:off x="6395418" y="1509198"/>
            <a:ext cx="151800" cy="2809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25C886-5102-9548-89DC-A48F4DC4960A}"/>
                  </a:ext>
                </a:extLst>
              </p:cNvPr>
              <p:cNvSpPr txBox="1"/>
              <p:nvPr/>
            </p:nvSpPr>
            <p:spPr>
              <a:xfrm>
                <a:off x="6726752" y="4299448"/>
                <a:ext cx="4593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ϵ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25C886-5102-9548-89DC-A48F4DC49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52" y="4299448"/>
                <a:ext cx="459357" cy="246221"/>
              </a:xfrm>
              <a:prstGeom prst="rect">
                <a:avLst/>
              </a:prstGeom>
              <a:blipFill>
                <a:blip r:embed="rId5"/>
                <a:stretch>
                  <a:fillRect l="-27027" t="-25000" r="-13514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29D478-A1DA-4346-9940-3C619FF66E09}"/>
              </a:ext>
            </a:extLst>
          </p:cNvPr>
          <p:cNvSpPr txBox="1"/>
          <p:nvPr/>
        </p:nvSpPr>
        <p:spPr>
          <a:xfrm>
            <a:off x="5714359" y="4248159"/>
            <a:ext cx="1012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Two roots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14479-C9EC-AB42-8978-7A70D98991B2}"/>
              </a:ext>
            </a:extLst>
          </p:cNvPr>
          <p:cNvSpPr txBox="1"/>
          <p:nvPr/>
        </p:nvSpPr>
        <p:spPr>
          <a:xfrm>
            <a:off x="6111682" y="4576447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Waves!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634ED8E-47FB-A145-87E2-E3B4C6E0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 and Analysis: Added Beam</a:t>
            </a:r>
          </a:p>
        </p:txBody>
      </p:sp>
    </p:spTree>
    <p:extLst>
      <p:ext uri="{BB962C8B-B14F-4D97-AF65-F5344CB8AC3E}">
        <p14:creationId xmlns:p14="http://schemas.microsoft.com/office/powerpoint/2010/main" val="215246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1" y="1064119"/>
            <a:ext cx="6629399" cy="321865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0"/>
          <p:cNvSpPr txBox="1"/>
          <p:nvPr/>
        </p:nvSpPr>
        <p:spPr>
          <a:xfrm>
            <a:off x="2864644" y="4191905"/>
            <a:ext cx="3264750" cy="900225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342900"/>
            <a:r>
              <a:rPr lang="en-US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Unstable to Waves with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…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algn="ctr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f ~ 1 kHz (close to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-US" baseline="-25000" dirty="0" err="1">
                <a:latin typeface="Cambria"/>
                <a:ea typeface="Cambria"/>
                <a:cs typeface="Cambria"/>
                <a:sym typeface="Cambria"/>
              </a:rPr>
              <a:t>pi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)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λ~250 m (clos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e to observed </a:t>
            </a:r>
            <a:r>
              <a:rPr lang="en-US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λ</a:t>
            </a:r>
            <a:r>
              <a:rPr lang="en-US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13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7AEE11-1B39-004C-975A-D73B90F4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and Analysis: Added Beam</a:t>
            </a:r>
          </a:p>
        </p:txBody>
      </p:sp>
      <p:pic>
        <p:nvPicPr>
          <p:cNvPr id="5" name="Google Shape;343;p28">
            <a:extLst>
              <a:ext uri="{FF2B5EF4-FFF2-40B4-BE49-F238E27FC236}">
                <a16:creationId xmlns:a16="http://schemas.microsoft.com/office/drawing/2014/main" id="{D374143B-E6C9-9C4E-BC68-67EBF86FFF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1" t="21073" r="90599"/>
          <a:stretch/>
        </p:blipFill>
        <p:spPr>
          <a:xfrm>
            <a:off x="6395418" y="1509198"/>
            <a:ext cx="151800" cy="28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985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 txBox="1">
            <a:spLocks noGrp="1"/>
          </p:cNvSpPr>
          <p:nvPr>
            <p:ph type="body" idx="1"/>
          </p:nvPr>
        </p:nvSpPr>
        <p:spPr>
          <a:xfrm>
            <a:off x="1375001" y="1051837"/>
            <a:ext cx="3030075" cy="47992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marL="0" indent="0" algn="ctr"/>
            <a:r>
              <a:rPr lang="en-US" sz="2100" dirty="0"/>
              <a:t>Observations</a:t>
            </a:r>
            <a:endParaRPr sz="2100" dirty="0"/>
          </a:p>
        </p:txBody>
      </p:sp>
      <p:sp>
        <p:nvSpPr>
          <p:cNvPr id="372" name="Google Shape;372;p31"/>
          <p:cNvSpPr txBox="1">
            <a:spLocks noGrp="1"/>
          </p:cNvSpPr>
          <p:nvPr>
            <p:ph sz="half" idx="2"/>
          </p:nvPr>
        </p:nvSpPr>
        <p:spPr>
          <a:xfrm>
            <a:off x="4626674" y="1051837"/>
            <a:ext cx="3031425" cy="47992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marL="0" indent="0" algn="ctr">
              <a:buNone/>
            </a:pPr>
            <a:r>
              <a:rPr lang="en-US" b="1" dirty="0"/>
              <a:t>Model</a:t>
            </a:r>
            <a:endParaRPr b="1" dirty="0"/>
          </a:p>
        </p:txBody>
      </p:sp>
      <p:sp>
        <p:nvSpPr>
          <p:cNvPr id="8" name="Google Shape;374;p31">
            <a:extLst>
              <a:ext uri="{FF2B5EF4-FFF2-40B4-BE49-F238E27FC236}">
                <a16:creationId xmlns:a16="http://schemas.microsoft.com/office/drawing/2014/main" id="{915F4D93-2481-9A40-BD56-C04EF5D84B2D}"/>
              </a:ext>
            </a:extLst>
          </p:cNvPr>
          <p:cNvSpPr txBox="1">
            <a:spLocks/>
          </p:cNvSpPr>
          <p:nvPr/>
        </p:nvSpPr>
        <p:spPr>
          <a:xfrm>
            <a:off x="4626673" y="1531762"/>
            <a:ext cx="3031425" cy="28903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342900" marR="0" lvl="0" indent="-285750" algn="l" defTabSz="685800" rtl="0" eaLnBrk="1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685800" marR="0" lvl="1" indent="-26670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kern="1200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028700" marR="0" lvl="2" indent="-257175" algn="l" defTabSz="685800" rtl="0" eaLnBrk="1" latinLnBrk="0" hangingPunct="1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lvl="3" indent="-247650" algn="l" defTabSz="685800" rtl="0" eaLnBrk="1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kern="1200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714500" marR="0" lvl="4" indent="-247650" algn="l" defTabSz="685800" rtl="0" eaLnBrk="1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 b="0" i="0" u="none" strike="noStrike" kern="1200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057400" marR="0" lvl="5" indent="-247650" algn="l" defTabSz="685800" rtl="0" eaLnBrk="1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kern="1200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400300" marR="0" lvl="6" indent="-247650" algn="l" defTabSz="685800" rtl="0" eaLnBrk="1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kern="1200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2743200" marR="0" lvl="7" indent="-247650" algn="l" defTabSz="685800" rtl="0" eaLnBrk="1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kern="1200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086100" marR="0" lvl="8" indent="-247650" algn="l" defTabSz="685800" rtl="0" eaLnBrk="1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kern="1200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dirty="0">
                <a:latin typeface="Helvetica" pitchFamily="2" charset="0"/>
              </a:rPr>
              <a:t>-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endParaRPr lang="en-US" dirty="0">
              <a:latin typeface="Helvetica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ts val="1100"/>
              <a:buFont typeface="Arial"/>
              <a:buNone/>
            </a:pPr>
            <a:r>
              <a:rPr lang="en-US" dirty="0" err="1">
                <a:latin typeface="Helvetica" pitchFamily="2" charset="0"/>
              </a:rPr>
              <a:t>λ</a:t>
            </a:r>
            <a:r>
              <a:rPr lang="en-US" dirty="0">
                <a:latin typeface="Helvetica" pitchFamily="2" charset="0"/>
              </a:rPr>
              <a:t>  ~ 250 m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endParaRPr lang="en-US" dirty="0">
              <a:latin typeface="Helvetica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>
                <a:latin typeface="Helvetica" pitchFamily="2" charset="0"/>
              </a:rPr>
              <a:t>f ~ 1 kHz (</a:t>
            </a:r>
            <a:r>
              <a:rPr lang="en-US" dirty="0" err="1">
                <a:latin typeface="Helvetica" pitchFamily="2" charset="0"/>
              </a:rPr>
              <a:t>f</a:t>
            </a:r>
            <a:r>
              <a:rPr lang="en-US" baseline="-25000" dirty="0" err="1">
                <a:latin typeface="Helvetica" pitchFamily="2" charset="0"/>
              </a:rPr>
              <a:t>pi</a:t>
            </a:r>
            <a:r>
              <a:rPr lang="en-US" dirty="0">
                <a:latin typeface="Helvetica" pitchFamily="2" charset="0"/>
              </a:rPr>
              <a:t>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dirty="0">
              <a:latin typeface="Helvetica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Pts val="1100"/>
              <a:buFont typeface="Arial"/>
              <a:buNone/>
            </a:pPr>
            <a:r>
              <a:rPr lang="en-US" dirty="0">
                <a:latin typeface="Helvetica" pitchFamily="2" charset="0"/>
              </a:rPr>
              <a:t>unclear how long these waves persist</a:t>
            </a:r>
          </a:p>
        </p:txBody>
      </p:sp>
      <p:sp>
        <p:nvSpPr>
          <p:cNvPr id="7" name="Google Shape;373;p31">
            <a:extLst>
              <a:ext uri="{FF2B5EF4-FFF2-40B4-BE49-F238E27FC236}">
                <a16:creationId xmlns:a16="http://schemas.microsoft.com/office/drawing/2014/main" id="{F8F7497D-30C2-8C4F-A2A6-BA7C7CB89ECE}"/>
              </a:ext>
            </a:extLst>
          </p:cNvPr>
          <p:cNvSpPr txBox="1">
            <a:spLocks/>
          </p:cNvSpPr>
          <p:nvPr/>
        </p:nvSpPr>
        <p:spPr>
          <a:xfrm>
            <a:off x="1365856" y="1645251"/>
            <a:ext cx="3030075" cy="2890322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dirty="0"/>
              <a:t>&lt; 100 mV/m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dirty="0" err="1"/>
              <a:t>λ</a:t>
            </a:r>
            <a:r>
              <a:rPr lang="en-US" b="0" dirty="0"/>
              <a:t> &lt; 200 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dirty="0"/>
              <a:t>f ~ 1 kHz (</a:t>
            </a:r>
            <a:r>
              <a:rPr lang="en-US" b="0" dirty="0" err="1"/>
              <a:t>f</a:t>
            </a:r>
            <a:r>
              <a:rPr lang="en-US" b="0" baseline="-25000" dirty="0" err="1"/>
              <a:t>pi</a:t>
            </a:r>
            <a:r>
              <a:rPr lang="en-US" b="0" dirty="0"/>
              <a:t>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0" dirty="0"/>
              <a:t>observed between 10 and 100 </a:t>
            </a:r>
            <a:r>
              <a:rPr lang="en-US" b="0" dirty="0" err="1"/>
              <a:t>ms</a:t>
            </a:r>
            <a:endParaRPr lang="en-US" b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B8848C-8E82-C54E-AB1E-2C4A78F7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vs Model</a:t>
            </a:r>
          </a:p>
        </p:txBody>
      </p:sp>
    </p:spTree>
    <p:extLst>
      <p:ext uri="{BB962C8B-B14F-4D97-AF65-F5344CB8AC3E}">
        <p14:creationId xmlns:p14="http://schemas.microsoft.com/office/powerpoint/2010/main" val="195113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7" y="111825"/>
            <a:ext cx="8915400" cy="867070"/>
          </a:xfrm>
        </p:spPr>
        <p:txBody>
          <a:bodyPr>
            <a:noAutofit/>
          </a:bodyPr>
          <a:lstStyle/>
          <a:p>
            <a:r>
              <a:rPr lang="en-US" sz="2400" dirty="0"/>
              <a:t>Shocks Convert Kinetic Energy to Thermal Energy… </a:t>
            </a:r>
            <a:br>
              <a:rPr lang="en-US" sz="2400" dirty="0"/>
            </a:br>
            <a:r>
              <a:rPr lang="en-US" sz="2400" dirty="0"/>
              <a:t>But How?</a:t>
            </a:r>
          </a:p>
        </p:txBody>
      </p:sp>
      <p:sp>
        <p:nvSpPr>
          <p:cNvPr id="37" name="Chord 36"/>
          <p:cNvSpPr/>
          <p:nvPr/>
        </p:nvSpPr>
        <p:spPr>
          <a:xfrm>
            <a:off x="3653042" y="2155921"/>
            <a:ext cx="1457379" cy="1468751"/>
          </a:xfrm>
          <a:prstGeom prst="chord">
            <a:avLst>
              <a:gd name="adj1" fmla="val 5455873"/>
              <a:gd name="adj2" fmla="val 1620000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Arc 37"/>
          <p:cNvSpPr/>
          <p:nvPr/>
        </p:nvSpPr>
        <p:spPr>
          <a:xfrm rot="13865406">
            <a:off x="2315535" y="1503178"/>
            <a:ext cx="3442627" cy="3006351"/>
          </a:xfrm>
          <a:prstGeom prst="arc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248423" y="2210141"/>
            <a:ext cx="117871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24612" y="2767646"/>
            <a:ext cx="117871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236517" y="3369969"/>
            <a:ext cx="117871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06386" y="2982774"/>
            <a:ext cx="2944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Energy can be converted in many ways:</a:t>
            </a:r>
          </a:p>
          <a:p>
            <a:pPr algn="ctr"/>
            <a:r>
              <a:rPr lang="en-US" sz="1350" dirty="0"/>
              <a:t>Turbulence</a:t>
            </a:r>
          </a:p>
          <a:p>
            <a:pPr algn="ctr"/>
            <a:r>
              <a:rPr lang="en-US" sz="1350" dirty="0"/>
              <a:t>Particle Reflection</a:t>
            </a:r>
          </a:p>
          <a:p>
            <a:pPr algn="ctr"/>
            <a:r>
              <a:rPr lang="en-US" sz="1350" dirty="0"/>
              <a:t>Other Nonlinear Processes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30975" y="1189797"/>
            <a:ext cx="201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Collisionless</a:t>
            </a:r>
            <a:r>
              <a:rPr lang="en-US" dirty="0"/>
              <a:t> Shocks</a:t>
            </a:r>
          </a:p>
        </p:txBody>
      </p:sp>
      <p:sp>
        <p:nvSpPr>
          <p:cNvPr id="18" name="Arc 17"/>
          <p:cNvSpPr/>
          <p:nvPr/>
        </p:nvSpPr>
        <p:spPr>
          <a:xfrm rot="13865406">
            <a:off x="2668966" y="1553656"/>
            <a:ext cx="3442627" cy="3006351"/>
          </a:xfrm>
          <a:prstGeom prst="arc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2402026" y="2610194"/>
            <a:ext cx="4539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???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29654" y="3377164"/>
            <a:ext cx="556903" cy="308939"/>
          </a:xfrm>
          <a:prstGeom prst="curvedConnector3">
            <a:avLst/>
          </a:prstGeom>
          <a:ln w="381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flipV="1">
            <a:off x="3174525" y="2068643"/>
            <a:ext cx="512032" cy="413026"/>
          </a:xfrm>
          <a:prstGeom prst="curvedConnector3">
            <a:avLst/>
          </a:prstGeom>
          <a:ln w="381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3033090" y="2940521"/>
            <a:ext cx="552242" cy="386165"/>
          </a:xfrm>
          <a:prstGeom prst="curvedConnector3">
            <a:avLst/>
          </a:prstGeom>
          <a:ln w="381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3118569" y="2481669"/>
            <a:ext cx="466763" cy="297739"/>
          </a:xfrm>
          <a:prstGeom prst="curvedConnector3">
            <a:avLst/>
          </a:prstGeom>
          <a:ln w="38100" cmpd="sng">
            <a:solidFill>
              <a:srgbClr val="C0504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6901" y="1494076"/>
            <a:ext cx="249940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70C0"/>
                </a:solidFill>
              </a:rPr>
              <a:t>mass in </a:t>
            </a:r>
            <a:r>
              <a:rPr lang="en-US" sz="1350" b="1" dirty="0"/>
              <a:t>= </a:t>
            </a:r>
            <a:r>
              <a:rPr lang="en-US" sz="1350" b="1" dirty="0">
                <a:solidFill>
                  <a:srgbClr val="FF0000"/>
                </a:solidFill>
              </a:rPr>
              <a:t>mass out</a:t>
            </a:r>
          </a:p>
          <a:p>
            <a:pPr algn="ctr"/>
            <a:r>
              <a:rPr lang="en-US" sz="1350" b="1" dirty="0">
                <a:solidFill>
                  <a:srgbClr val="0070C0"/>
                </a:solidFill>
              </a:rPr>
              <a:t>momentum in</a:t>
            </a:r>
            <a:r>
              <a:rPr lang="en-US" sz="1350" b="1" dirty="0"/>
              <a:t> = </a:t>
            </a:r>
            <a:r>
              <a:rPr lang="en-US" sz="1350" b="1" dirty="0">
                <a:solidFill>
                  <a:srgbClr val="FF0000"/>
                </a:solidFill>
              </a:rPr>
              <a:t>momentum out</a:t>
            </a:r>
          </a:p>
          <a:p>
            <a:pPr algn="ctr"/>
            <a:r>
              <a:rPr lang="en-US" sz="1350" b="1" dirty="0">
                <a:solidFill>
                  <a:srgbClr val="0070C0"/>
                </a:solidFill>
              </a:rPr>
              <a:t>energy in </a:t>
            </a:r>
            <a:r>
              <a:rPr lang="en-US" sz="1350" b="1" dirty="0"/>
              <a:t>= </a:t>
            </a:r>
            <a:r>
              <a:rPr lang="en-US" sz="1350" b="1" dirty="0">
                <a:solidFill>
                  <a:srgbClr val="FF0000"/>
                </a:solidFill>
              </a:rPr>
              <a:t>energy out*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27847" y="1178479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Rankine-</a:t>
            </a:r>
            <a:r>
              <a:rPr lang="en-US" dirty="0" err="1"/>
              <a:t>Hugoniot</a:t>
            </a:r>
            <a:r>
              <a:rPr lang="en-US" dirty="0"/>
              <a:t> Conditions: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6161" y="2275156"/>
            <a:ext cx="3411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*We do not know exactly how energy is converted in the shock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03659" y="4392571"/>
            <a:ext cx="26298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50" dirty="0"/>
              <a:t>But this part is hard to observe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BD2B61-8F8D-6241-AAF5-F24EAF00AA22}"/>
              </a:ext>
            </a:extLst>
          </p:cNvPr>
          <p:cNvCxnSpPr>
            <a:cxnSpLocks/>
          </p:cNvCxnSpPr>
          <p:nvPr/>
        </p:nvCxnSpPr>
        <p:spPr>
          <a:xfrm flipH="1" flipV="1">
            <a:off x="3033091" y="3978547"/>
            <a:ext cx="375014" cy="442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09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2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>
            <a:off x="443753" y="928391"/>
            <a:ext cx="4128249" cy="3864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p32"/>
          <p:cNvCxnSpPr>
            <a:cxnSpLocks/>
          </p:cNvCxnSpPr>
          <p:nvPr/>
        </p:nvCxnSpPr>
        <p:spPr>
          <a:xfrm flipH="1">
            <a:off x="3236976" y="1700213"/>
            <a:ext cx="1492187" cy="94240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3" name="Google Shape;383;p32"/>
          <p:cNvSpPr txBox="1"/>
          <p:nvPr/>
        </p:nvSpPr>
        <p:spPr>
          <a:xfrm>
            <a:off x="4729162" y="2045970"/>
            <a:ext cx="3688696" cy="245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42900" indent="-238125">
              <a:buSzPts val="1400"/>
              <a:buAutoNum type="arabicParenR"/>
            </a:pPr>
            <a:r>
              <a:rPr lang="en-US" sz="1600" dirty="0"/>
              <a:t>Slower ions filling in the distribution</a:t>
            </a:r>
          </a:p>
          <a:p>
            <a:pPr marL="847725" lvl="1" indent="-285750">
              <a:buSzPts val="1400"/>
              <a:buFont typeface="Wingdings" pitchFamily="2" charset="2"/>
              <a:buChar char="Ø"/>
            </a:pPr>
            <a:r>
              <a:rPr lang="en-US" sz="1600" dirty="0"/>
              <a:t>Ion reflection can happen at various points throughout the shock</a:t>
            </a:r>
          </a:p>
          <a:p>
            <a:pPr marL="342900" indent="-238125">
              <a:buSzPts val="1400"/>
              <a:buAutoNum type="arabicParenR"/>
            </a:pPr>
            <a:r>
              <a:rPr lang="en-US" sz="1600" dirty="0"/>
              <a:t>Quasilinear diffusion</a:t>
            </a:r>
          </a:p>
          <a:p>
            <a:pPr marL="847725" lvl="1" indent="-285750">
              <a:buSzPts val="1400"/>
              <a:buFont typeface="Wingdings" pitchFamily="2" charset="2"/>
              <a:buChar char="Ø"/>
            </a:pPr>
            <a:r>
              <a:rPr lang="en-US" sz="1600" dirty="0"/>
              <a:t>Slows reflected ions </a:t>
            </a:r>
          </a:p>
          <a:p>
            <a:pPr marL="847725" lvl="1" indent="-285750">
              <a:buSzPts val="1400"/>
              <a:buFont typeface="Wingdings" pitchFamily="2" charset="2"/>
              <a:buChar char="Ø"/>
            </a:pPr>
            <a:r>
              <a:rPr lang="en-US" sz="1600" dirty="0"/>
              <a:t>May also decelerate solar wind ions!</a:t>
            </a:r>
            <a:endParaRPr sz="1600" dirty="0"/>
          </a:p>
        </p:txBody>
      </p:sp>
      <p:sp>
        <p:nvSpPr>
          <p:cNvPr id="384" name="Google Shape;384;p32"/>
          <p:cNvSpPr txBox="1"/>
          <p:nvPr/>
        </p:nvSpPr>
        <p:spPr>
          <a:xfrm>
            <a:off x="4729162" y="1220063"/>
            <a:ext cx="4128249" cy="4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600" dirty="0"/>
              <a:t>Need a very strong positive slope to create instability</a:t>
            </a:r>
            <a:endParaRPr sz="1600" dirty="0"/>
          </a:p>
          <a:p>
            <a:r>
              <a:rPr lang="en-US" sz="1600" dirty="0"/>
              <a:t>That slope can erode very quickly from...</a:t>
            </a:r>
            <a:endParaRPr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EA399D-C4F3-EE45-B7FA-CB0910B8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264735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528E-A9DA-B345-9FDB-C6E053F7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08D8-5FAA-E34B-BE88-97B56663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4488"/>
            <a:ext cx="7886700" cy="38735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MMS observes IAWs in an oblique shock</a:t>
            </a:r>
          </a:p>
          <a:p>
            <a:r>
              <a:rPr lang="en-US" dirty="0"/>
              <a:t>IAWs likely caused by ion-ion </a:t>
            </a:r>
            <a:r>
              <a:rPr lang="en-US" dirty="0" err="1"/>
              <a:t>counterstreaming</a:t>
            </a:r>
            <a:endParaRPr lang="en-US" dirty="0"/>
          </a:p>
          <a:p>
            <a:pPr lvl="1"/>
            <a:r>
              <a:rPr lang="en-US" dirty="0" err="1"/>
              <a:t>Te</a:t>
            </a:r>
            <a:r>
              <a:rPr lang="en-US" dirty="0"/>
              <a:t>/</a:t>
            </a:r>
            <a:r>
              <a:rPr lang="en-US" dirty="0" err="1"/>
              <a:t>Ti</a:t>
            </a:r>
            <a:r>
              <a:rPr lang="en-US" dirty="0"/>
              <a:t> too low to allow IAW generation</a:t>
            </a:r>
          </a:p>
          <a:p>
            <a:r>
              <a:rPr lang="en-US" dirty="0"/>
              <a:t>Short time-scale variations seen in ion distribution functions</a:t>
            </a:r>
          </a:p>
          <a:p>
            <a:r>
              <a:rPr lang="en-US" dirty="0"/>
              <a:t>Fried-Conte analysis shows dispersive ion bursts can allow IAW generation.</a:t>
            </a:r>
          </a:p>
          <a:p>
            <a:r>
              <a:rPr lang="en-US" dirty="0"/>
              <a:t>Waves may be quickly damped due to</a:t>
            </a:r>
          </a:p>
          <a:p>
            <a:pPr lvl="1"/>
            <a:r>
              <a:rPr lang="en-US" dirty="0"/>
              <a:t>Slower moving ions</a:t>
            </a:r>
          </a:p>
          <a:p>
            <a:pPr lvl="1"/>
            <a:r>
              <a:rPr lang="en-US" dirty="0"/>
              <a:t>Quasilinear diffusion</a:t>
            </a:r>
          </a:p>
          <a:p>
            <a:r>
              <a:rPr lang="en-US" dirty="0"/>
              <a:t>Suggests ions can be impulsively reflected at various points of the shock.</a:t>
            </a:r>
          </a:p>
          <a:p>
            <a:r>
              <a:rPr lang="en-US" dirty="0"/>
              <a:t>IAWs may also serve as a secondary method of solar wind deceleration</a:t>
            </a:r>
          </a:p>
        </p:txBody>
      </p:sp>
    </p:spTree>
    <p:extLst>
      <p:ext uri="{BB962C8B-B14F-4D97-AF65-F5344CB8AC3E}">
        <p14:creationId xmlns:p14="http://schemas.microsoft.com/office/powerpoint/2010/main" val="379405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EF63-61DD-F143-855E-D43F00B7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E Field at Shocks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237E54-4ABA-254B-B403-68DABF49F075}"/>
              </a:ext>
            </a:extLst>
          </p:cNvPr>
          <p:cNvGrpSpPr/>
          <p:nvPr/>
        </p:nvGrpSpPr>
        <p:grpSpPr>
          <a:xfrm>
            <a:off x="0" y="931333"/>
            <a:ext cx="5801029" cy="4212167"/>
            <a:chOff x="0" y="869946"/>
            <a:chExt cx="5801029" cy="42121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4AB36F-C065-0D4A-81B6-6E9CBD09E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69946"/>
              <a:ext cx="5801029" cy="42121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25AC42-689B-0547-9253-C3CC6317A11C}"/>
                </a:ext>
              </a:extLst>
            </p:cNvPr>
            <p:cNvSpPr txBox="1"/>
            <p:nvPr/>
          </p:nvSpPr>
          <p:spPr>
            <a:xfrm>
              <a:off x="3623734" y="4805114"/>
              <a:ext cx="16657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McFadden et al., [2008]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0423ED3-AFD5-7D40-B4D2-F0CC7537C096}"/>
              </a:ext>
            </a:extLst>
          </p:cNvPr>
          <p:cNvSpPr txBox="1"/>
          <p:nvPr/>
        </p:nvSpPr>
        <p:spPr>
          <a:xfrm>
            <a:off x="1126067" y="93133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Shock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13A80D-7187-654B-9CCD-033D6D212575}"/>
              </a:ext>
            </a:extLst>
          </p:cNvPr>
          <p:cNvCxnSpPr>
            <a:cxnSpLocks/>
          </p:cNvCxnSpPr>
          <p:nvPr/>
        </p:nvCxnSpPr>
        <p:spPr>
          <a:xfrm>
            <a:off x="1608667" y="1176867"/>
            <a:ext cx="143933" cy="169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138B67-E11F-3744-8F25-35B45862A5F2}"/>
              </a:ext>
            </a:extLst>
          </p:cNvPr>
          <p:cNvSpPr txBox="1"/>
          <p:nvPr/>
        </p:nvSpPr>
        <p:spPr>
          <a:xfrm>
            <a:off x="6736446" y="1176867"/>
            <a:ext cx="1347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THEMIS</a:t>
            </a:r>
          </a:p>
          <a:p>
            <a:pPr algn="ctr"/>
            <a:r>
              <a:rPr lang="en-US" dirty="0"/>
              <a:t>~80 minutes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0B38C5-FF6D-BB4C-AC24-7FFCCF1FC19F}"/>
              </a:ext>
            </a:extLst>
          </p:cNvPr>
          <p:cNvSpPr txBox="1"/>
          <p:nvPr/>
        </p:nvSpPr>
        <p:spPr>
          <a:xfrm>
            <a:off x="5801029" y="2672862"/>
            <a:ext cx="334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Only a few data points of particle data during actual shock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C041B8-7CAE-EE45-BDDB-88D53C6515F0}"/>
              </a:ext>
            </a:extLst>
          </p:cNvPr>
          <p:cNvSpPr txBox="1"/>
          <p:nvPr/>
        </p:nvSpPr>
        <p:spPr>
          <a:xfrm>
            <a:off x="6219733" y="1907672"/>
            <a:ext cx="238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~3 second </a:t>
            </a:r>
          </a:p>
          <a:p>
            <a:pPr algn="ctr"/>
            <a:r>
              <a:rPr lang="en-US" dirty="0"/>
              <a:t>Particle time resolution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D1DDF-BEF3-D347-ACA6-563F75CDC9E5}"/>
              </a:ext>
            </a:extLst>
          </p:cNvPr>
          <p:cNvSpPr txBox="1"/>
          <p:nvPr/>
        </p:nvSpPr>
        <p:spPr>
          <a:xfrm>
            <a:off x="5995081" y="3438052"/>
            <a:ext cx="283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physics </a:t>
            </a:r>
            <a:r>
              <a:rPr lang="en-US" b="1" i="1" dirty="0"/>
              <a:t>inside</a:t>
            </a:r>
            <a:r>
              <a:rPr lang="en-US" i="1" dirty="0"/>
              <a:t> </a:t>
            </a:r>
            <a:r>
              <a:rPr lang="en-US" dirty="0"/>
              <a:t>the shock, we often need E field (</a:t>
            </a:r>
            <a:r>
              <a:rPr lang="en-US" dirty="0" err="1"/>
              <a:t>kSamples</a:t>
            </a:r>
            <a:r>
              <a:rPr lang="en-US" dirty="0"/>
              <a:t>/s)</a:t>
            </a:r>
          </a:p>
        </p:txBody>
      </p:sp>
    </p:spTree>
    <p:extLst>
      <p:ext uri="{BB962C8B-B14F-4D97-AF65-F5344CB8AC3E}">
        <p14:creationId xmlns:p14="http://schemas.microsoft.com/office/powerpoint/2010/main" val="130757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05CB-306F-5E4B-89B4-F8F8E946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Bow Shock has a LOT of Wave Activity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73A8FC-CF1B-BD49-9AE2-A0B4F6222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" t="19754" r="3987" b="20197"/>
          <a:stretch/>
        </p:blipFill>
        <p:spPr>
          <a:xfrm>
            <a:off x="1976120" y="949981"/>
            <a:ext cx="5090160" cy="41935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C4BFBD-0689-7642-8BB9-BBD147C4F332}"/>
              </a:ext>
            </a:extLst>
          </p:cNvPr>
          <p:cNvSpPr txBox="1"/>
          <p:nvPr/>
        </p:nvSpPr>
        <p:spPr>
          <a:xfrm>
            <a:off x="-27314" y="2595335"/>
            <a:ext cx="200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 Whistler Waves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8735F4-AEB6-4C4F-9411-B2D287DF8DF7}"/>
              </a:ext>
            </a:extLst>
          </p:cNvPr>
          <p:cNvSpPr txBox="1"/>
          <p:nvPr/>
        </p:nvSpPr>
        <p:spPr>
          <a:xfrm>
            <a:off x="6971174" y="2595335"/>
            <a:ext cx="2182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Magnetosonic</a:t>
            </a:r>
            <a:r>
              <a:rPr lang="en-US" dirty="0"/>
              <a:t> Waves</a:t>
            </a:r>
          </a:p>
          <a:p>
            <a:r>
              <a:rPr lang="en-US" dirty="0"/>
              <a:t>&lt; 100 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3F2FF-148D-5648-965C-B7FEC97A3B82}"/>
              </a:ext>
            </a:extLst>
          </p:cNvPr>
          <p:cNvSpPr txBox="1"/>
          <p:nvPr/>
        </p:nvSpPr>
        <p:spPr>
          <a:xfrm>
            <a:off x="7066280" y="3418012"/>
            <a:ext cx="18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to 700 mV/m!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A3D0D9-CCC6-024D-8634-A5574BE0767E}"/>
              </a:ext>
            </a:extLst>
          </p:cNvPr>
          <p:cNvSpPr txBox="1"/>
          <p:nvPr/>
        </p:nvSpPr>
        <p:spPr>
          <a:xfrm>
            <a:off x="7167880" y="3720980"/>
            <a:ext cx="1433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*(that’s really high!)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1B5E26-4D00-3047-8EE1-233FE0A28F5F}"/>
              </a:ext>
            </a:extLst>
          </p:cNvPr>
          <p:cNvSpPr/>
          <p:nvPr/>
        </p:nvSpPr>
        <p:spPr>
          <a:xfrm>
            <a:off x="0" y="4686156"/>
            <a:ext cx="1574800" cy="457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8834E9-0424-2F41-8956-CC7D9E844FC9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976120" y="2780001"/>
            <a:ext cx="949960" cy="85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Donut 21">
            <a:extLst>
              <a:ext uri="{FF2B5EF4-FFF2-40B4-BE49-F238E27FC236}">
                <a16:creationId xmlns:a16="http://schemas.microsoft.com/office/drawing/2014/main" id="{9442B3A9-1B01-784F-B6F4-21F69BEB3F55}"/>
              </a:ext>
            </a:extLst>
          </p:cNvPr>
          <p:cNvSpPr/>
          <p:nvPr/>
        </p:nvSpPr>
        <p:spPr>
          <a:xfrm>
            <a:off x="5029200" y="2865119"/>
            <a:ext cx="1087120" cy="467773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883116-5AC4-D44B-B446-E13BF9999BCF}"/>
              </a:ext>
            </a:extLst>
          </p:cNvPr>
          <p:cNvCxnSpPr>
            <a:cxnSpLocks/>
          </p:cNvCxnSpPr>
          <p:nvPr/>
        </p:nvCxnSpPr>
        <p:spPr>
          <a:xfrm flipH="1">
            <a:off x="6199014" y="2741147"/>
            <a:ext cx="772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65B04CB-49EA-4845-83B6-B397A45E1587}"/>
              </a:ext>
            </a:extLst>
          </p:cNvPr>
          <p:cNvSpPr txBox="1"/>
          <p:nvPr/>
        </p:nvSpPr>
        <p:spPr>
          <a:xfrm>
            <a:off x="29273" y="3533050"/>
            <a:ext cx="189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Amplitude 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8631A-7FDE-F444-8433-BDD06C761C4C}"/>
              </a:ext>
            </a:extLst>
          </p:cNvPr>
          <p:cNvSpPr txBox="1"/>
          <p:nvPr/>
        </p:nvSpPr>
        <p:spPr>
          <a:xfrm>
            <a:off x="29273" y="4164424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Electrostatic noise</a:t>
            </a:r>
          </a:p>
          <a:p>
            <a:r>
              <a:rPr lang="en-US" dirty="0"/>
              <a:t>100 Hz to kHz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9BD0AC-9DBE-F14E-9E94-A5BB3E5E1819}"/>
              </a:ext>
            </a:extLst>
          </p:cNvPr>
          <p:cNvSpPr txBox="1"/>
          <p:nvPr/>
        </p:nvSpPr>
        <p:spPr>
          <a:xfrm>
            <a:off x="83779" y="1003119"/>
            <a:ext cx="1691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MMS</a:t>
            </a:r>
          </a:p>
          <a:p>
            <a:pPr algn="ctr"/>
            <a:r>
              <a:rPr lang="en-US" dirty="0"/>
              <a:t>~9 min</a:t>
            </a:r>
          </a:p>
          <a:p>
            <a:pPr algn="ctr"/>
            <a:r>
              <a:rPr lang="en-US" dirty="0"/>
              <a:t>0.03/0.15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e/ion resolution</a:t>
            </a:r>
          </a:p>
        </p:txBody>
      </p:sp>
    </p:spTree>
    <p:extLst>
      <p:ext uri="{BB962C8B-B14F-4D97-AF65-F5344CB8AC3E}">
        <p14:creationId xmlns:p14="http://schemas.microsoft.com/office/powerpoint/2010/main" val="128529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6959-A24F-DD4A-8DF9-4413EC90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Noise = Even More Waves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B49DD-5A99-D148-B7E5-482945149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48"/>
          <a:stretch/>
        </p:blipFill>
        <p:spPr>
          <a:xfrm>
            <a:off x="1676170" y="1057034"/>
            <a:ext cx="5791660" cy="204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CD7C0-4749-714F-82DA-EA14BBB9E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30" r="52631"/>
          <a:stretch/>
        </p:blipFill>
        <p:spPr>
          <a:xfrm>
            <a:off x="3200285" y="2992542"/>
            <a:ext cx="2743430" cy="2193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0D521-8CF9-6F43-A338-2401F4AED9A9}"/>
              </a:ext>
            </a:extLst>
          </p:cNvPr>
          <p:cNvSpPr txBox="1"/>
          <p:nvPr/>
        </p:nvSpPr>
        <p:spPr>
          <a:xfrm>
            <a:off x="2120661" y="943935"/>
            <a:ext cx="19011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Electrostatic Solitary Waves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B5FF3-4812-5D40-BB90-E901795134C1}"/>
              </a:ext>
            </a:extLst>
          </p:cNvPr>
          <p:cNvSpPr txBox="1"/>
          <p:nvPr/>
        </p:nvSpPr>
        <p:spPr>
          <a:xfrm>
            <a:off x="5027002" y="963122"/>
            <a:ext cx="17740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Electron Bernstein Waves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9BA9C-69B7-974A-BED4-D7745B391187}"/>
              </a:ext>
            </a:extLst>
          </p:cNvPr>
          <p:cNvSpPr txBox="1"/>
          <p:nvPr/>
        </p:nvSpPr>
        <p:spPr>
          <a:xfrm>
            <a:off x="3876713" y="2973355"/>
            <a:ext cx="13905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Ion Acoustic Waves</a:t>
            </a:r>
          </a:p>
        </p:txBody>
      </p:sp>
    </p:spTree>
    <p:extLst>
      <p:ext uri="{BB962C8B-B14F-4D97-AF65-F5344CB8AC3E}">
        <p14:creationId xmlns:p14="http://schemas.microsoft.com/office/powerpoint/2010/main" val="346099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6959-A24F-DD4A-8DF9-4413EC90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Noise = Even More Waves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B49DD-5A99-D148-B7E5-482945149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48"/>
          <a:stretch/>
        </p:blipFill>
        <p:spPr>
          <a:xfrm>
            <a:off x="1676170" y="1057034"/>
            <a:ext cx="5791660" cy="204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CD7C0-4749-714F-82DA-EA14BBB9E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30" r="52631"/>
          <a:stretch/>
        </p:blipFill>
        <p:spPr>
          <a:xfrm>
            <a:off x="3200285" y="2992542"/>
            <a:ext cx="2743430" cy="2193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20D521-8CF9-6F43-A338-2401F4AED9A9}"/>
              </a:ext>
            </a:extLst>
          </p:cNvPr>
          <p:cNvSpPr txBox="1"/>
          <p:nvPr/>
        </p:nvSpPr>
        <p:spPr>
          <a:xfrm>
            <a:off x="2120661" y="943935"/>
            <a:ext cx="19011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Electrostatic Solitary Waves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B5FF3-4812-5D40-BB90-E901795134C1}"/>
              </a:ext>
            </a:extLst>
          </p:cNvPr>
          <p:cNvSpPr txBox="1"/>
          <p:nvPr/>
        </p:nvSpPr>
        <p:spPr>
          <a:xfrm>
            <a:off x="5027002" y="963122"/>
            <a:ext cx="17740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Electron Bernstein Waves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9BA9C-69B7-974A-BED4-D7745B391187}"/>
              </a:ext>
            </a:extLst>
          </p:cNvPr>
          <p:cNvSpPr txBox="1"/>
          <p:nvPr/>
        </p:nvSpPr>
        <p:spPr>
          <a:xfrm>
            <a:off x="3876713" y="2973355"/>
            <a:ext cx="13905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Ion Acoustic Waves</a:t>
            </a:r>
          </a:p>
        </p:txBody>
      </p:sp>
      <p:sp>
        <p:nvSpPr>
          <p:cNvPr id="3" name="Donut 2">
            <a:extLst>
              <a:ext uri="{FF2B5EF4-FFF2-40B4-BE49-F238E27FC236}">
                <a16:creationId xmlns:a16="http://schemas.microsoft.com/office/drawing/2014/main" id="{B86CB6EA-A0A3-DC4A-A785-969CD50F884F}"/>
              </a:ext>
            </a:extLst>
          </p:cNvPr>
          <p:cNvSpPr/>
          <p:nvPr/>
        </p:nvSpPr>
        <p:spPr>
          <a:xfrm>
            <a:off x="2675466" y="2776650"/>
            <a:ext cx="3793066" cy="2409185"/>
          </a:xfrm>
          <a:prstGeom prst="donut">
            <a:avLst>
              <a:gd name="adj" fmla="val 2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931A0-AC8B-2B4E-96BF-5F2B7E56EC03}"/>
              </a:ext>
            </a:extLst>
          </p:cNvPr>
          <p:cNvSpPr txBox="1"/>
          <p:nvPr/>
        </p:nvSpPr>
        <p:spPr>
          <a:xfrm>
            <a:off x="6801014" y="3211903"/>
            <a:ext cx="218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We’re going to focus on IAWs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E92CC-8BDE-4244-A94C-10EC89A74283}"/>
              </a:ext>
            </a:extLst>
          </p:cNvPr>
          <p:cNvCxnSpPr/>
          <p:nvPr/>
        </p:nvCxnSpPr>
        <p:spPr>
          <a:xfrm flipH="1">
            <a:off x="6366933" y="3386667"/>
            <a:ext cx="364067" cy="110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5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891A85-5BF8-9D48-AFA6-43F2DC0B6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17" y="40823"/>
            <a:ext cx="3620120" cy="2530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024D1-133E-8845-B6FE-B06C80DD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" y="2709874"/>
            <a:ext cx="3423732" cy="243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D4A81E-066D-CE40-A191-F3FB5D3952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475"/>
          <a:stretch/>
        </p:blipFill>
        <p:spPr>
          <a:xfrm>
            <a:off x="303914" y="160867"/>
            <a:ext cx="3509092" cy="2601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48FFAC-BC8B-FE4F-A38E-5005FDD55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2" y="2709874"/>
            <a:ext cx="3423732" cy="2433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BB6AF3-DF6A-A24C-8CDE-E14C5C614969}"/>
              </a:ext>
            </a:extLst>
          </p:cNvPr>
          <p:cNvSpPr txBox="1"/>
          <p:nvPr/>
        </p:nvSpPr>
        <p:spPr>
          <a:xfrm>
            <a:off x="3735343" y="120053"/>
            <a:ext cx="115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Fuselier and</a:t>
            </a:r>
          </a:p>
          <a:p>
            <a:r>
              <a:rPr lang="en-US" sz="1200" dirty="0" err="1"/>
              <a:t>Gurnett</a:t>
            </a:r>
            <a:r>
              <a:rPr lang="en-US" sz="1200" dirty="0"/>
              <a:t>, [1984]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C1A01-1DB4-294E-A2A8-0B59CA1A6B7F}"/>
              </a:ext>
            </a:extLst>
          </p:cNvPr>
          <p:cNvSpPr txBox="1"/>
          <p:nvPr/>
        </p:nvSpPr>
        <p:spPr>
          <a:xfrm>
            <a:off x="1263835" y="3290095"/>
            <a:ext cx="1504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Balikhin</a:t>
            </a:r>
            <a:r>
              <a:rPr lang="en-US" sz="1200" dirty="0"/>
              <a:t> et al., [2005]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6C0C0-0DA6-BF4F-8DF2-1E6EB4E36F9F}"/>
              </a:ext>
            </a:extLst>
          </p:cNvPr>
          <p:cNvSpPr txBox="1"/>
          <p:nvPr/>
        </p:nvSpPr>
        <p:spPr>
          <a:xfrm>
            <a:off x="7575951" y="-18446"/>
            <a:ext cx="1440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Wilson et al., [2014]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63A811-E98F-6341-B58A-2EB8BF6870B6}"/>
              </a:ext>
            </a:extLst>
          </p:cNvPr>
          <p:cNvSpPr/>
          <p:nvPr/>
        </p:nvSpPr>
        <p:spPr>
          <a:xfrm>
            <a:off x="4175725" y="2709874"/>
            <a:ext cx="4406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Ion Acoustic Waves (IAWs) are frequently observed in the terrestrial bow shock and foreshock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Short wavelength (~100 m)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Propagate obliquely to B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Can have very high amplitudes (&gt; 100 mV/m</a:t>
            </a:r>
          </a:p>
        </p:txBody>
      </p:sp>
    </p:spTree>
    <p:extLst>
      <p:ext uri="{BB962C8B-B14F-4D97-AF65-F5344CB8AC3E}">
        <p14:creationId xmlns:p14="http://schemas.microsoft.com/office/powerpoint/2010/main" val="95311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9524-7C6B-FD40-AA45-1CA1E730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IAWs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38AA-70DB-D54A-994F-91B770D8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4488"/>
            <a:ext cx="7886700" cy="3891832"/>
          </a:xfrm>
        </p:spPr>
        <p:txBody>
          <a:bodyPr>
            <a:normAutofit/>
          </a:bodyPr>
          <a:lstStyle/>
          <a:p>
            <a:r>
              <a:rPr lang="en-US" dirty="0"/>
              <a:t>IAWs are frequently observed in the bow shock</a:t>
            </a:r>
          </a:p>
          <a:p>
            <a:pPr lvl="1"/>
            <a:r>
              <a:rPr lang="en-US" dirty="0"/>
              <a:t>But no one really knows why…</a:t>
            </a:r>
          </a:p>
          <a:p>
            <a:r>
              <a:rPr lang="en-US" dirty="0"/>
              <a:t>Theoretically IAWs are generated by </a:t>
            </a:r>
          </a:p>
          <a:p>
            <a:pPr lvl="1"/>
            <a:r>
              <a:rPr lang="en-US" dirty="0"/>
              <a:t>Current instabilities</a:t>
            </a:r>
          </a:p>
          <a:p>
            <a:pPr lvl="1"/>
            <a:r>
              <a:rPr lang="en-US" dirty="0"/>
              <a:t>Ion-ion </a:t>
            </a:r>
            <a:r>
              <a:rPr lang="en-US" dirty="0" err="1"/>
              <a:t>counterstreaming</a:t>
            </a:r>
            <a:endParaRPr lang="en-US" dirty="0"/>
          </a:p>
          <a:p>
            <a:r>
              <a:rPr lang="en-US" dirty="0"/>
              <a:t>But both require a high </a:t>
            </a:r>
            <a:r>
              <a:rPr lang="en-US" dirty="0" err="1"/>
              <a:t>Te</a:t>
            </a:r>
            <a:r>
              <a:rPr lang="en-US" dirty="0"/>
              <a:t>/</a:t>
            </a:r>
            <a:r>
              <a:rPr lang="en-US" dirty="0" err="1"/>
              <a:t>Ti</a:t>
            </a:r>
            <a:r>
              <a:rPr lang="en-US" dirty="0"/>
              <a:t> ratio &gt; 3</a:t>
            </a:r>
          </a:p>
          <a:p>
            <a:pPr lvl="1"/>
            <a:r>
              <a:rPr lang="en-US" dirty="0"/>
              <a:t>This rarely happens at the bow shock</a:t>
            </a:r>
          </a:p>
          <a:p>
            <a:r>
              <a:rPr lang="en-US" dirty="0"/>
              <a:t>Some processes can reduce </a:t>
            </a:r>
            <a:r>
              <a:rPr lang="en-US" dirty="0" err="1"/>
              <a:t>Te</a:t>
            </a:r>
            <a:r>
              <a:rPr lang="en-US" dirty="0"/>
              <a:t>/</a:t>
            </a:r>
            <a:r>
              <a:rPr lang="en-US" dirty="0" err="1"/>
              <a:t>Ti</a:t>
            </a:r>
            <a:endParaRPr lang="en-US" dirty="0"/>
          </a:p>
          <a:p>
            <a:pPr lvl="1"/>
            <a:r>
              <a:rPr lang="en-US" dirty="0"/>
              <a:t>But we haven’t been able to observe them!</a:t>
            </a:r>
          </a:p>
        </p:txBody>
      </p:sp>
    </p:spTree>
    <p:extLst>
      <p:ext uri="{BB962C8B-B14F-4D97-AF65-F5344CB8AC3E}">
        <p14:creationId xmlns:p14="http://schemas.microsoft.com/office/powerpoint/2010/main" val="353885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A090-B4B4-774A-BD3A-0278D460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Observations: Shock Event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DA728-11E6-2E44-BB3F-5A335D44C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3"/>
          <a:stretch/>
        </p:blipFill>
        <p:spPr>
          <a:xfrm>
            <a:off x="1539434" y="928816"/>
            <a:ext cx="6091324" cy="38785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195BF13-16AC-B247-8E18-D79F4B49E75C}"/>
              </a:ext>
            </a:extLst>
          </p:cNvPr>
          <p:cNvSpPr txBox="1"/>
          <p:nvPr/>
        </p:nvSpPr>
        <p:spPr>
          <a:xfrm>
            <a:off x="7646270" y="1880816"/>
            <a:ext cx="806696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Te</a:t>
            </a:r>
            <a:r>
              <a:rPr lang="en-US" sz="1400" dirty="0"/>
              <a:t>/</a:t>
            </a:r>
            <a:r>
              <a:rPr lang="en-US" sz="1400" dirty="0" err="1"/>
              <a:t>Ti</a:t>
            </a:r>
            <a:r>
              <a:rPr lang="en-US" sz="1400" dirty="0"/>
              <a:t> ~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8631D6-4AC5-9A42-8C70-C4BBBD0DDDD9}"/>
              </a:ext>
            </a:extLst>
          </p:cNvPr>
          <p:cNvGrpSpPr/>
          <p:nvPr/>
        </p:nvGrpSpPr>
        <p:grpSpPr>
          <a:xfrm>
            <a:off x="7630758" y="1142152"/>
            <a:ext cx="822208" cy="1848459"/>
            <a:chOff x="8117840" y="1457309"/>
            <a:chExt cx="822208" cy="18484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67EB7D-7C08-EB4C-81BA-59374BA1A3C9}"/>
                </a:ext>
              </a:extLst>
            </p:cNvPr>
            <p:cNvSpPr txBox="1"/>
            <p:nvPr/>
          </p:nvSpPr>
          <p:spPr>
            <a:xfrm>
              <a:off x="8168683" y="1457309"/>
              <a:ext cx="77136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θ</a:t>
              </a:r>
              <a:r>
                <a:rPr lang="en-US" sz="1400" baseline="-25000" dirty="0" err="1"/>
                <a:t>N</a:t>
              </a:r>
              <a:r>
                <a:rPr lang="en-US" sz="1400" dirty="0"/>
                <a:t> ~ 43°</a:t>
              </a:r>
            </a:p>
            <a:p>
              <a:r>
                <a:rPr lang="en-US" sz="1400" dirty="0"/>
                <a:t>M</a:t>
              </a:r>
              <a:r>
                <a:rPr lang="en-US" sz="1400" baseline="-25000" dirty="0"/>
                <a:t>A</a:t>
              </a:r>
              <a:r>
                <a:rPr lang="en-US" sz="1400" dirty="0"/>
                <a:t> ~ 11</a:t>
              </a:r>
            </a:p>
            <a:p>
              <a:r>
                <a:rPr lang="en-US" sz="1400" dirty="0"/>
                <a:t>β ~ 3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AA01275-03AD-0244-BFA8-3037DAD4500F}"/>
                </a:ext>
              </a:extLst>
            </p:cNvPr>
            <p:cNvCxnSpPr/>
            <p:nvPr/>
          </p:nvCxnSpPr>
          <p:spPr>
            <a:xfrm flipH="1" flipV="1">
              <a:off x="8117840" y="2674667"/>
              <a:ext cx="739407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FE2690-C8BE-0E4F-AC7F-2D095330CCF5}"/>
                </a:ext>
              </a:extLst>
            </p:cNvPr>
            <p:cNvSpPr txBox="1"/>
            <p:nvPr/>
          </p:nvSpPr>
          <p:spPr>
            <a:xfrm>
              <a:off x="8194932" y="2782548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Solar </a:t>
              </a:r>
            </a:p>
            <a:p>
              <a:r>
                <a:rPr lang="en-US" sz="1400" dirty="0"/>
                <a:t>Wind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675459"/>
      </p:ext>
    </p:extLst>
  </p:cSld>
  <p:clrMapOvr>
    <a:masterClrMapping/>
  </p:clrMapOvr>
</p:sld>
</file>

<file path=ppt/theme/theme1.xml><?xml version="1.0" encoding="utf-8"?>
<a:theme xmlns:a="http://schemas.openxmlformats.org/drawingml/2006/main" name="MMS_UCB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S_UCB_theme" id="{F2ED151D-D3E2-1747-BA64-FC0BF8303C88}" vid="{D36FFCD8-90DB-E349-88FA-52C0E28D9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MMS_UCB_theme</Template>
  <TotalTime>18231</TotalTime>
  <Words>867</Words>
  <Application>Microsoft Macintosh PowerPoint</Application>
  <PresentationFormat>On-screen Show (16:9)</PresentationFormat>
  <Paragraphs>195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Helvetica</vt:lpstr>
      <vt:lpstr>Wingdings</vt:lpstr>
      <vt:lpstr>MMS_UCB_theme</vt:lpstr>
      <vt:lpstr>Impulsively Reflected Ions: A New Theory for Ion Acoustic Wave Growth in Collisionless Shocks</vt:lpstr>
      <vt:lpstr>Shocks Convert Kinetic Energy to Thermal Energy…  But How?</vt:lpstr>
      <vt:lpstr>Why We Need E Field at Shocks</vt:lpstr>
      <vt:lpstr>The Bow Shock has a LOT of Wave Activity</vt:lpstr>
      <vt:lpstr>Electrostatic Noise = Even More Waves</vt:lpstr>
      <vt:lpstr>Electrostatic Noise = Even More Waves</vt:lpstr>
      <vt:lpstr>PowerPoint Presentation</vt:lpstr>
      <vt:lpstr>The Problem with IAWs</vt:lpstr>
      <vt:lpstr>Observations: Shock Event</vt:lpstr>
      <vt:lpstr>Observations: Shock Event</vt:lpstr>
      <vt:lpstr>Observations: Shock Event</vt:lpstr>
      <vt:lpstr>Observations: Shock Event</vt:lpstr>
      <vt:lpstr>Observations: Ion Acoustic Waves</vt:lpstr>
      <vt:lpstr>Observations: Ion Distributions</vt:lpstr>
      <vt:lpstr>Theory and Analysis: Fried-Conte Solver</vt:lpstr>
      <vt:lpstr>Theory and Analysis: Unaltered Distribution</vt:lpstr>
      <vt:lpstr>Theory and Analysis: Added Beam</vt:lpstr>
      <vt:lpstr>Theory and Analysis: Added Beam</vt:lpstr>
      <vt:lpstr>Observations vs Model</vt:lpstr>
      <vt:lpstr>Implications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Goodrich</dc:creator>
  <cp:lastModifiedBy>Katherine Goodrich</cp:lastModifiedBy>
  <cp:revision>170</cp:revision>
  <dcterms:created xsi:type="dcterms:W3CDTF">2018-11-27T18:06:33Z</dcterms:created>
  <dcterms:modified xsi:type="dcterms:W3CDTF">2019-02-19T18:19:42Z</dcterms:modified>
</cp:coreProperties>
</file>