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57" r:id="rId4"/>
    <p:sldId id="260" r:id="rId5"/>
    <p:sldId id="258" r:id="rId6"/>
    <p:sldId id="268" r:id="rId7"/>
    <p:sldId id="259" r:id="rId8"/>
    <p:sldId id="264" r:id="rId9"/>
    <p:sldId id="265" r:id="rId10"/>
    <p:sldId id="269" r:id="rId11"/>
    <p:sldId id="270" r:id="rId12"/>
    <p:sldId id="271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6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8C170-566D-0547-B0B5-6CF8457F5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78D9B-8D3C-744B-B54B-02990A54B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D2408-3A44-0540-B61B-60FF4886E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067-2B6B-984E-B807-C42E72E6BB6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4AA46-071E-4A44-917F-D10531B2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6A85E-B135-6E43-83A3-7D75FB3C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5EE8-93EB-4545-9CF8-A17D40E0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4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9CC1-33DF-0542-A946-E80CE132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059BB6-D437-F146-82B6-72B18E2C9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ABBF6-9EA1-9C46-BD33-5ECC33ED7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067-2B6B-984E-B807-C42E72E6BB6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F3137-825D-5040-8EED-0CE7B85D5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C04A1-D4ED-B94A-B4A8-CFE513EA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5EE8-93EB-4545-9CF8-A17D40E0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37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99A728-C40C-5C4F-8586-C5BC2A292F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E9729-68FC-8A43-BE93-41E7432C4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2B52E-2469-DC4C-BE16-F869EB99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067-2B6B-984E-B807-C42E72E6BB6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0274A-F716-5D4B-BED4-21AA174E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727E8-48A3-FD41-AE62-C5D796DB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5EE8-93EB-4545-9CF8-A17D40E0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3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86DA-982A-7E43-9D72-0D3106C18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DB525-1258-6D49-A6CC-FB2EF741B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7F3DD-D33D-084E-96F8-281073A6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067-2B6B-984E-B807-C42E72E6BB6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8B77-03C6-4343-9EAA-3706A760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8B28B-3829-BA48-B030-F0E5DA49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5EE8-93EB-4545-9CF8-A17D40E0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4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181F8-793D-5C42-AB98-58CE39E1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D5487-A056-E44C-8057-09569AC2B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6F934-ED7B-1449-8166-72EA68FCE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067-2B6B-984E-B807-C42E72E6BB6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2509C-A0E0-0B44-A481-43DFB23F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32315-5C3B-A042-B53D-26C36554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5EE8-93EB-4545-9CF8-A17D40E0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3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5EED0-2628-714F-97D4-8BF3954EC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927C-9B6F-B943-9227-6BDC76B5B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28025-249B-B54B-93A7-FEE75363C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15DE0-22D5-0E42-A75E-4E805FED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067-2B6B-984E-B807-C42E72E6BB6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FEE4A-D46A-0B4A-905B-9087F571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9384D-B91B-B64E-9AE0-FF11D266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5EE8-93EB-4545-9CF8-A17D40E0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2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5756C-D235-CD4D-964D-CB975469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47772-4901-C945-9FEE-C2F482DDB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839A1-CA44-5B44-AF8D-884615F5E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736F6-8846-6B46-AAD9-25374D2E4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83490C-3CB2-954C-97FF-800F348D2F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82AF7-52C0-DF49-A9B2-552CF979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067-2B6B-984E-B807-C42E72E6BB6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5EABDA-815B-1E4A-81DD-7B4525D24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385DDE-AB3A-8E46-86C2-34C14849A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5EE8-93EB-4545-9CF8-A17D40E0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6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9D36-7554-CD4C-984F-637097231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4FE032-07A8-6D4F-872E-23D71D51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067-2B6B-984E-B807-C42E72E6BB6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87E4A-7CD6-5F4E-8313-03BC6D08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1706F-0080-EC47-8268-7A312119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5EE8-93EB-4545-9CF8-A17D40E0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7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DFB37B-C094-C742-B28F-8A1F4FAB6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067-2B6B-984E-B807-C42E72E6BB6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4F89E2-050E-6547-B696-430E026E2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D9208-E8B6-7D47-B0F8-8B7BC986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5EE8-93EB-4545-9CF8-A17D40E0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8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63529-5BC9-024D-BE12-C1080B5BA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D3B8A-7129-0E41-AE62-B44C144C9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4BCB-A2FD-9B45-99D3-1094D78A1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0B943-E5FD-3E44-B359-CF6232700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067-2B6B-984E-B807-C42E72E6BB6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DC85C-6154-E24B-82E5-1F2936B67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AEDF1-70B1-EC45-ABC6-50E0DEA29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5EE8-93EB-4545-9CF8-A17D40E0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8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25435-D80B-F148-A95E-1A9C3397E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6D0262-D864-BA47-B4EB-D2363E273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14095-2CBB-1E46-9ED1-24CD31FF4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292F1-49A1-F749-AF93-A2BE94D8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067-2B6B-984E-B807-C42E72E6BB6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A681A-1695-2741-A6BF-5A7AFDDA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33B0D-70C9-AF41-A630-D62F3646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5EE8-93EB-4545-9CF8-A17D40E0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92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A280F-D07F-A347-B848-D03BE10EA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6487B-ED9F-D945-A630-3C77CF06E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F2EEA-3E5A-7445-AC66-558BF1320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A8067-2B6B-984E-B807-C42E72E6BB6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A64E7-0329-5346-B4A6-9BC8FBF9F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903E9-E583-7945-959B-F328C8167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C5EE8-93EB-4545-9CF8-A17D40E0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3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705D1-B19D-6348-91DD-FEBBC1641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Electron Acceleration during September 8, 2018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E386A9-ABBC-E945-B55C-579F1F84AD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Andrew Marshall</a:t>
            </a:r>
          </a:p>
          <a:p>
            <a:r>
              <a:rPr lang="en-US" dirty="0"/>
              <a:t>Rice University, Southwest Research Institute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F244E-5E33-7A46-AB31-0C22807B13AA}"/>
              </a:ext>
            </a:extLst>
          </p:cNvPr>
          <p:cNvSpPr txBox="1"/>
          <p:nvPr/>
        </p:nvSpPr>
        <p:spPr>
          <a:xfrm>
            <a:off x="3897630" y="5497830"/>
            <a:ext cx="730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Jim Burch, Pat </a:t>
            </a:r>
            <a:r>
              <a:rPr lang="en-US" dirty="0" err="1"/>
              <a:t>Reiff</a:t>
            </a:r>
            <a:r>
              <a:rPr lang="en-US" dirty="0"/>
              <a:t>, James Webster, </a:t>
            </a:r>
            <a:r>
              <a:rPr lang="en-US" dirty="0" err="1"/>
              <a:t>Joo</a:t>
            </a:r>
            <a:r>
              <a:rPr lang="en-US" dirty="0"/>
              <a:t> Hwang, Rumi Nakamura</a:t>
            </a:r>
          </a:p>
        </p:txBody>
      </p:sp>
    </p:spTree>
    <p:extLst>
      <p:ext uri="{BB962C8B-B14F-4D97-AF65-F5344CB8AC3E}">
        <p14:creationId xmlns:p14="http://schemas.microsoft.com/office/powerpoint/2010/main" val="2343628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07720-38CF-3140-9BAC-FC57581F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4733F-7E13-184F-8F3F-3BCDF071F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7B82B-67BF-6F49-AD6B-B08663DCF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817"/>
            <a:ext cx="5936581" cy="8056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E665F-487A-3248-ACB4-E6CBCC0E4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861" y="-8536"/>
            <a:ext cx="11018798" cy="85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82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8BE2-99E6-FB4B-8B28-99A6713B2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C9971F-A04C-A949-BB25-593817166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6150" y="0"/>
            <a:ext cx="9921328" cy="76763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F432-EFE5-FD42-A3EE-02D6A2FD5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58" y="548640"/>
            <a:ext cx="5053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4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90D48-7433-F645-A287-802F2C36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CA2A0-918C-944E-8560-DA4317D44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88280" cy="4758055"/>
          </a:xfrm>
        </p:spPr>
        <p:txBody>
          <a:bodyPr/>
          <a:lstStyle/>
          <a:p>
            <a:r>
              <a:rPr lang="en-US" dirty="0"/>
              <a:t>Flux rope type </a:t>
            </a:r>
            <a:r>
              <a:rPr lang="en-US" dirty="0" err="1"/>
              <a:t>Dipolarization</a:t>
            </a:r>
            <a:r>
              <a:rPr lang="en-US" dirty="0"/>
              <a:t> Front</a:t>
            </a:r>
          </a:p>
          <a:p>
            <a:endParaRPr lang="en-US" dirty="0"/>
          </a:p>
          <a:p>
            <a:r>
              <a:rPr lang="en-US" dirty="0"/>
              <a:t>EDR at Center of Flux Rope</a:t>
            </a:r>
          </a:p>
          <a:p>
            <a:endParaRPr lang="en-US" dirty="0"/>
          </a:p>
          <a:p>
            <a:r>
              <a:rPr lang="en-US" dirty="0"/>
              <a:t>Crescents appear to Accelerate due to Perpendicular Electric Field Similar to a Dayside Event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B4EDA-4E8B-C248-BA98-98CE8A36C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013" y="0"/>
            <a:ext cx="4529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75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9872B-F93C-9643-9225-29B54B9D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 sketch showing that J*</a:t>
            </a:r>
            <a:r>
              <a:rPr lang="en-US" dirty="0" err="1"/>
              <a:t>E_perp</a:t>
            </a:r>
            <a:r>
              <a:rPr lang="en-US" dirty="0"/>
              <a:t> dominates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F7A77C-B38C-0D4A-821F-D5A4944A2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9535" y="1977390"/>
            <a:ext cx="6463431" cy="3931920"/>
          </a:xfrm>
        </p:spPr>
      </p:pic>
    </p:spTree>
    <p:extLst>
      <p:ext uri="{BB962C8B-B14F-4D97-AF65-F5344CB8AC3E}">
        <p14:creationId xmlns:p14="http://schemas.microsoft.com/office/powerpoint/2010/main" val="3435447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533D5-DA8A-D947-B789-5507BFB8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>
            <a:normAutofit fontScale="90000"/>
          </a:bodyPr>
          <a:lstStyle/>
          <a:p>
            <a:r>
              <a:rPr lang="en-US" dirty="0"/>
              <a:t>EDR at the center of a flux rope embedded in a </a:t>
            </a:r>
            <a:r>
              <a:rPr lang="en-US"/>
              <a:t>dipolarization</a:t>
            </a:r>
            <a:r>
              <a:rPr lang="en-US" dirty="0"/>
              <a:t> front.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9071B-A321-6545-8510-4113F5C4C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740"/>
            <a:ext cx="10515600" cy="49949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There is a flux rope in a </a:t>
            </a:r>
            <a:r>
              <a:rPr lang="en-US" dirty="0" err="1"/>
              <a:t>dipolarization</a:t>
            </a:r>
            <a:r>
              <a:rPr lang="en-US" dirty="0"/>
              <a:t> front as first observed by </a:t>
            </a:r>
          </a:p>
          <a:p>
            <a:pPr marL="0" indent="0">
              <a:buNone/>
            </a:pPr>
            <a:r>
              <a:rPr lang="en-US" dirty="0"/>
              <a:t>[Tang, 2018]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MMS sees an EDR at the center of the flux rope similar to the dayside event in [</a:t>
            </a:r>
            <a:r>
              <a:rPr lang="en-US" dirty="0" err="1"/>
              <a:t>Øieroset</a:t>
            </a:r>
            <a:r>
              <a:rPr lang="en-US" dirty="0"/>
              <a:t>, 2016]</a:t>
            </a:r>
          </a:p>
          <a:p>
            <a:endParaRPr lang="en-US" dirty="0"/>
          </a:p>
          <a:p>
            <a:r>
              <a:rPr lang="en-US" dirty="0"/>
              <a:t>There is a strong electron jet similar to [Liu et al., 2018]</a:t>
            </a:r>
          </a:p>
          <a:p>
            <a:endParaRPr lang="en-US" dirty="0"/>
          </a:p>
          <a:p>
            <a:r>
              <a:rPr lang="en-US" dirty="0"/>
              <a:t>EDR resembles a strong guide field dayside event such as the December 8, 2015 event [</a:t>
            </a:r>
            <a:r>
              <a:rPr lang="en-US" dirty="0" err="1"/>
              <a:t>Genestreti</a:t>
            </a:r>
            <a:r>
              <a:rPr lang="en-US" dirty="0"/>
              <a:t> et al., 2017]</a:t>
            </a:r>
          </a:p>
        </p:txBody>
      </p:sp>
    </p:spTree>
    <p:extLst>
      <p:ext uri="{BB962C8B-B14F-4D97-AF65-F5344CB8AC3E}">
        <p14:creationId xmlns:p14="http://schemas.microsoft.com/office/powerpoint/2010/main" val="2708805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17F4-183F-2F41-9096-E9ADDCEF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0D4ED-634D-794E-A390-2D8397B9D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0110"/>
            <a:ext cx="5356860" cy="49949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Event occurred at 14:51:31 UTC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MMS position in GSE was about (</a:t>
            </a:r>
            <a:r>
              <a:rPr lang="en-US" dirty="0" err="1"/>
              <a:t>x,y,z</a:t>
            </a:r>
            <a:r>
              <a:rPr lang="en-US" dirty="0"/>
              <a:t>)=(-13.4, 5.6, 0.84) 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Spacecraft separation was 60km.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F885D-3441-4AF8-B30B-DF8B9AAAF78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1188084"/>
            <a:ext cx="4975860" cy="50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89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127FB-F5EE-8246-9069-651CA6F9D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0"/>
            <a:ext cx="10557510" cy="1063625"/>
          </a:xfrm>
        </p:spPr>
        <p:txBody>
          <a:bodyPr/>
          <a:lstStyle/>
          <a:p>
            <a:r>
              <a:rPr lang="en-US" dirty="0"/>
              <a:t>14:30 – 15:15     MHD Simulation</a:t>
            </a:r>
          </a:p>
        </p:txBody>
      </p:sp>
      <p:pic>
        <p:nvPicPr>
          <p:cNvPr id="4" name="XZ_090818.mp4">
            <a:hlinkClick r:id="" action="ppaction://media"/>
            <a:extLst>
              <a:ext uri="{FF2B5EF4-FFF2-40B4-BE49-F238E27FC236}">
                <a16:creationId xmlns:a16="http://schemas.microsoft.com/office/drawing/2014/main" id="{28F93CF9-995B-7B42-AC40-09D20BAD17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533" y="1027906"/>
            <a:ext cx="10059756" cy="5658485"/>
          </a:xfrm>
        </p:spPr>
      </p:pic>
    </p:spTree>
    <p:extLst>
      <p:ext uri="{BB962C8B-B14F-4D97-AF65-F5344CB8AC3E}">
        <p14:creationId xmlns:p14="http://schemas.microsoft.com/office/powerpoint/2010/main" val="79443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5ACD-E3CD-AD48-A0A5-832B88430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591"/>
            <a:ext cx="6396990" cy="1337309"/>
          </a:xfrm>
        </p:spPr>
        <p:txBody>
          <a:bodyPr>
            <a:normAutofit/>
          </a:bodyPr>
          <a:lstStyle/>
          <a:p>
            <a:r>
              <a:rPr lang="en-US" sz="3200" dirty="0" err="1"/>
              <a:t>Dipolarization</a:t>
            </a:r>
            <a:r>
              <a:rPr lang="en-US" sz="3200" dirty="0"/>
              <a:t> Front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7E1E52C-2BF6-A746-BF15-180E4DEA5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881"/>
            <a:ext cx="6111240" cy="5223510"/>
          </a:xfrm>
        </p:spPr>
        <p:txBody>
          <a:bodyPr>
            <a:norm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z</a:t>
            </a:r>
            <a:r>
              <a:rPr lang="en-US" dirty="0"/>
              <a:t> increases noticeably across the event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Before 14:51:30 UTC, number density builds slightly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Density drops significantly as temperature rises. </a:t>
            </a:r>
          </a:p>
          <a:p>
            <a:endParaRPr lang="en-US" dirty="0"/>
          </a:p>
          <a:p>
            <a:r>
              <a:rPr lang="en-US" dirty="0" err="1"/>
              <a:t>B</a:t>
            </a:r>
            <a:r>
              <a:rPr lang="en-US" baseline="-25000" dirty="0" err="1"/>
              <a:t>z</a:t>
            </a:r>
            <a:r>
              <a:rPr lang="en-US" dirty="0"/>
              <a:t> also has a dipolar signature suggesting a flux rope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ACDA83-DFB2-BB4F-B7E9-DEF0AEF3D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728" y="-251460"/>
            <a:ext cx="5731972" cy="741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8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F0BAE-AF7D-454E-ADEE-5FB069995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Rope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6F1833F-376C-F545-BD45-3712CCFA9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8111193" y="-1795193"/>
            <a:ext cx="8161614" cy="10562090"/>
          </a:xfrm>
        </p:spPr>
      </p:pic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CE6EAB9E-3EAE-9C45-802B-8563BDE8F09E}"/>
              </a:ext>
            </a:extLst>
          </p:cNvPr>
          <p:cNvSpPr txBox="1">
            <a:spLocks/>
          </p:cNvSpPr>
          <p:nvPr/>
        </p:nvSpPr>
        <p:spPr>
          <a:xfrm>
            <a:off x="838200" y="1325881"/>
            <a:ext cx="6111240" cy="5223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Increase in |B| </a:t>
            </a:r>
          </a:p>
          <a:p>
            <a:endParaRPr lang="en-US" dirty="0"/>
          </a:p>
          <a:p>
            <a:r>
              <a:rPr lang="en-US" dirty="0"/>
              <a:t>Enhancement in B</a:t>
            </a:r>
            <a:r>
              <a:rPr lang="en-US" baseline="-25000" dirty="0"/>
              <a:t>y</a:t>
            </a:r>
            <a:r>
              <a:rPr lang="en-US" dirty="0"/>
              <a:t> near maximum |B|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B</a:t>
            </a:r>
            <a:r>
              <a:rPr lang="en-US" baseline="-25000" dirty="0" err="1"/>
              <a:t>z</a:t>
            </a:r>
            <a:r>
              <a:rPr lang="en-US" dirty="0"/>
              <a:t> is dipolar and increases noticeably across the event</a:t>
            </a:r>
          </a:p>
          <a:p>
            <a:endParaRPr lang="en-US" dirty="0"/>
          </a:p>
          <a:p>
            <a:r>
              <a:rPr lang="en-US" dirty="0" err="1"/>
              <a:t>B</a:t>
            </a:r>
            <a:r>
              <a:rPr lang="en-US" baseline="-25000" dirty="0" err="1"/>
              <a:t>z</a:t>
            </a:r>
            <a:r>
              <a:rPr lang="en-US" baseline="-25000" dirty="0"/>
              <a:t> </a:t>
            </a:r>
            <a:r>
              <a:rPr lang="en-US" dirty="0"/>
              <a:t>drops a bit just before center and overshoots its final value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82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18AB-7678-0449-8F30-B0B59A5F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22670" cy="1120775"/>
          </a:xfrm>
        </p:spPr>
        <p:txBody>
          <a:bodyPr/>
          <a:lstStyle/>
          <a:p>
            <a:r>
              <a:rPr lang="en-US" dirty="0"/>
              <a:t>EDR?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BE425854-B7FB-B241-8CE6-091E900CA529}"/>
              </a:ext>
            </a:extLst>
          </p:cNvPr>
          <p:cNvSpPr txBox="1">
            <a:spLocks/>
          </p:cNvSpPr>
          <p:nvPr/>
        </p:nvSpPr>
        <p:spPr>
          <a:xfrm>
            <a:off x="838200" y="1325881"/>
            <a:ext cx="6111240" cy="52235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Applied MFR analysis [</a:t>
            </a:r>
            <a:r>
              <a:rPr lang="en-US" dirty="0" err="1"/>
              <a:t>Khrabov</a:t>
            </a:r>
            <a:r>
              <a:rPr lang="en-US" dirty="0"/>
              <a:t>, 1998]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 = [-0.103, 0.408, 0.907]</a:t>
            </a:r>
          </a:p>
          <a:p>
            <a:pPr marL="0" indent="0">
              <a:buNone/>
            </a:pPr>
            <a:r>
              <a:rPr lang="en-US" dirty="0"/>
              <a:t>M = [0.103, 0.911, -0.398]</a:t>
            </a:r>
          </a:p>
          <a:p>
            <a:pPr marL="0" indent="0">
              <a:buNone/>
            </a:pPr>
            <a:r>
              <a:rPr lang="en-US" dirty="0"/>
              <a:t>N = [ -0.989, 0.052, -0.136]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Clear reversal in L-component of magnetic field</a:t>
            </a:r>
          </a:p>
          <a:p>
            <a:endParaRPr lang="en-US" dirty="0"/>
          </a:p>
          <a:p>
            <a:r>
              <a:rPr lang="en-US" dirty="0"/>
              <a:t>Large electron jet in M-direction</a:t>
            </a:r>
          </a:p>
          <a:p>
            <a:endParaRPr lang="en-US" dirty="0"/>
          </a:p>
          <a:p>
            <a:r>
              <a:rPr lang="en-US" dirty="0"/>
              <a:t>Significant dissipation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BD80F6-7321-5D4C-A33C-459BC699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023330" y="-1593782"/>
            <a:ext cx="7976062" cy="1032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29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0B675D-EACB-314C-BDCA-EA5B5FD32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8700" y="1027906"/>
            <a:ext cx="7717338" cy="4694714"/>
          </a:xfrm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19EA0F98-994F-884B-A7B1-13C7EBB818B1}"/>
              </a:ext>
            </a:extLst>
          </p:cNvPr>
          <p:cNvSpPr txBox="1">
            <a:spLocks/>
          </p:cNvSpPr>
          <p:nvPr/>
        </p:nvSpPr>
        <p:spPr>
          <a:xfrm>
            <a:off x="838200" y="1325881"/>
            <a:ext cx="4000500" cy="518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Electrons are not frozen-in</a:t>
            </a:r>
          </a:p>
          <a:p>
            <a:endParaRPr lang="en-US" dirty="0"/>
          </a:p>
          <a:p>
            <a:r>
              <a:rPr lang="en-US" dirty="0"/>
              <a:t>Ions seem almost unperturbed</a:t>
            </a:r>
          </a:p>
          <a:p>
            <a:endParaRPr lang="en-US" dirty="0"/>
          </a:p>
          <a:p>
            <a:r>
              <a:rPr lang="en-US" dirty="0"/>
              <a:t>Ions and electrons both are frozen-in before and after the event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95FF201-EA4E-8845-9D63-8047CCBF2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37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E1ACF-95D7-4F45-AFF4-B6B29A20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05" y="365125"/>
            <a:ext cx="5013960" cy="1460499"/>
          </a:xfrm>
        </p:spPr>
        <p:txBody>
          <a:bodyPr/>
          <a:lstStyle/>
          <a:p>
            <a:r>
              <a:rPr lang="en-US" dirty="0"/>
              <a:t>Electric Fields and Electron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A891C-FDBE-864C-9425-133290542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05" y="1825624"/>
            <a:ext cx="4636770" cy="4712335"/>
          </a:xfrm>
        </p:spPr>
        <p:txBody>
          <a:bodyPr/>
          <a:lstStyle/>
          <a:p>
            <a:r>
              <a:rPr lang="en-US" dirty="0"/>
              <a:t>Most evident E-field structure is in the N-direction</a:t>
            </a:r>
          </a:p>
          <a:p>
            <a:endParaRPr lang="en-US" dirty="0"/>
          </a:p>
          <a:p>
            <a:r>
              <a:rPr lang="en-US" dirty="0"/>
              <a:t>Parallel electric field has a large magnitude, but no obvious </a:t>
            </a:r>
            <a:r>
              <a:rPr lang="en-US" dirty="0" err="1"/>
              <a:t>uni</a:t>
            </a:r>
            <a:r>
              <a:rPr lang="en-US" dirty="0"/>
              <a:t>-polar structure</a:t>
            </a:r>
          </a:p>
          <a:p>
            <a:endParaRPr lang="en-US" dirty="0"/>
          </a:p>
          <a:p>
            <a:r>
              <a:rPr lang="en-US" dirty="0"/>
              <a:t>Similar to dayside event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75FBC-81B1-A644-A363-8C25A369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560" y="240030"/>
            <a:ext cx="8876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16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9933</TotalTime>
  <Words>364</Words>
  <Application>Microsoft Macintosh PowerPoint</Application>
  <PresentationFormat>Widescreen</PresentationFormat>
  <Paragraphs>72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Electron Acceleration during September 8, 2018</vt:lpstr>
      <vt:lpstr>EDR at the center of a flux rope embedded in a dipolarization front.</vt:lpstr>
      <vt:lpstr>PowerPoint Presentation</vt:lpstr>
      <vt:lpstr>14:30 – 15:15     MHD Simulation</vt:lpstr>
      <vt:lpstr>Dipolarization Front</vt:lpstr>
      <vt:lpstr>Flux Rope</vt:lpstr>
      <vt:lpstr>EDR?</vt:lpstr>
      <vt:lpstr>PowerPoint Presentation</vt:lpstr>
      <vt:lpstr>Electric Fields and Electron Acceleration</vt:lpstr>
      <vt:lpstr>PowerPoint Presentation</vt:lpstr>
      <vt:lpstr>PowerPoint Presentation</vt:lpstr>
      <vt:lpstr>Summary</vt:lpstr>
      <vt:lpstr>Rough sketch showing that J*E_perp dominates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EDR at Center of Flux Rope inside Dipolarization Front September 8, 2018</dc:title>
  <dc:creator>Microsoft Office User</dc:creator>
  <cp:lastModifiedBy>Microsoft Office User</cp:lastModifiedBy>
  <cp:revision>31</cp:revision>
  <dcterms:created xsi:type="dcterms:W3CDTF">2019-02-14T20:47:20Z</dcterms:created>
  <dcterms:modified xsi:type="dcterms:W3CDTF">2019-02-21T18:21:06Z</dcterms:modified>
</cp:coreProperties>
</file>