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403" r:id="rId3"/>
    <p:sldId id="392" r:id="rId4"/>
    <p:sldId id="345" r:id="rId5"/>
    <p:sldId id="407" r:id="rId6"/>
    <p:sldId id="375" r:id="rId7"/>
    <p:sldId id="396" r:id="rId8"/>
    <p:sldId id="399" r:id="rId9"/>
    <p:sldId id="397" r:id="rId10"/>
    <p:sldId id="361" r:id="rId11"/>
    <p:sldId id="364" r:id="rId12"/>
    <p:sldId id="402" r:id="rId13"/>
    <p:sldId id="400" r:id="rId14"/>
    <p:sldId id="406" r:id="rId15"/>
    <p:sldId id="386" r:id="rId16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95959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77143" autoAdjust="0"/>
  </p:normalViewPr>
  <p:slideViewPr>
    <p:cSldViewPr>
      <p:cViewPr>
        <p:scale>
          <a:sx n="88" d="100"/>
          <a:sy n="88" d="100"/>
        </p:scale>
        <p:origin x="178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4" y="2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D66E1-386F-488B-B9B5-9CFF42A42C46}" type="datetimeFigureOut">
              <a:rPr lang="de-DE" smtClean="0"/>
              <a:t>21.02.19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3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4" y="9408983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E9057-B846-40CD-96E7-C97A24D8FC6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646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4" y="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A3DCF-2990-4CF5-8C02-8990A731182C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1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2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4" y="9408982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8509-E674-4A51-8927-5D1425A75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1" lang="en-US" altLang="ja-JP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68509-E674-4A51-8927-5D1425A751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52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68509-E674-4A51-8927-5D1425A7517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29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68509-E674-4A51-8927-5D1425A751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08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68509-E674-4A51-8927-5D1425A7517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42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68509-E674-4A51-8927-5D1425A751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19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68509-E674-4A51-8927-5D1425A7517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82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CB712-FE7A-4725-9072-EC9EB7413198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1749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8758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695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654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9004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CB712-FE7A-4725-9072-EC9EB7413198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629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CB712-FE7A-4725-9072-EC9EB7413198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93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68509-E674-4A51-8927-5D1425A7517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7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1485900"/>
            <a:ext cx="8058150" cy="4967288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A0"/>
              </a:buClr>
              <a:defRPr sz="1800">
                <a:solidFill>
                  <a:srgbClr val="41748D"/>
                </a:solidFill>
              </a:defRPr>
            </a:lvl1pPr>
            <a:lvl2pPr marL="271463" indent="-2714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1748D"/>
              </a:buClr>
              <a:defRPr sz="1800">
                <a:solidFill>
                  <a:srgbClr val="000000"/>
                </a:solidFill>
              </a:defRPr>
            </a:lvl2pPr>
            <a:lvl3pPr marL="355600" indent="-2492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1748D"/>
              </a:buClr>
              <a:defRPr sz="1800">
                <a:solidFill>
                  <a:srgbClr val="000000"/>
                </a:solidFill>
              </a:defRPr>
            </a:lvl3pPr>
            <a:lvl4pPr marL="449263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1748D"/>
              </a:buClr>
              <a:tabLst/>
              <a:defRPr sz="1800">
                <a:solidFill>
                  <a:srgbClr val="000000"/>
                </a:solidFill>
              </a:defRPr>
            </a:lvl4pPr>
            <a:lvl5pPr marL="541338" indent="-2238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1748D"/>
              </a:buClr>
              <a:tabLst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en-US" noProof="0" dirty="0"/>
          </a:p>
        </p:txBody>
      </p:sp>
      <p:sp>
        <p:nvSpPr>
          <p:cNvPr id="5" name="Titelplatzhalter 1"/>
          <p:cNvSpPr>
            <a:spLocks noGrp="1"/>
          </p:cNvSpPr>
          <p:nvPr>
            <p:ph type="title"/>
          </p:nvPr>
        </p:nvSpPr>
        <p:spPr>
          <a:xfrm>
            <a:off x="2303463" y="253066"/>
            <a:ext cx="6438900" cy="123283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800"/>
            </a:lvl1pPr>
          </a:lstStyle>
          <a:p>
            <a:r>
              <a:rPr lang="ja-JP" altLang="en-US" noProof="0" smtClean="0"/>
              <a:t>マスタ タイトルの書式設定</a:t>
            </a:r>
            <a:endParaRPr lang="en-US" noProof="0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2303462" y="6605409"/>
            <a:ext cx="6438899" cy="25259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476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wmf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3.tif"/><Relationship Id="rId5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2.gi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219154"/>
              </p:ext>
            </p:extLst>
          </p:nvPr>
        </p:nvGraphicFramePr>
        <p:xfrm>
          <a:off x="0" y="-22225"/>
          <a:ext cx="9144000" cy="6950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669" name="Image" r:id="rId4" imgW="12561840" imgH="8428320" progId="Photoshop.Image.17">
                  <p:embed/>
                </p:oleObj>
              </mc:Choice>
              <mc:Fallback>
                <p:oleObj name="Image" r:id="rId4" imgW="12561840" imgH="842832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-22225"/>
                        <a:ext cx="9144000" cy="6950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-22225"/>
            <a:ext cx="9144000" cy="6950369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44" name="Title 1"/>
          <p:cNvSpPr>
            <a:spLocks noGrp="1"/>
          </p:cNvSpPr>
          <p:nvPr>
            <p:ph type="ctrTitle"/>
          </p:nvPr>
        </p:nvSpPr>
        <p:spPr>
          <a:xfrm>
            <a:off x="152400" y="838200"/>
            <a:ext cx="8839200" cy="2209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 and energy transfer 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across 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Earth’s magnetopause 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caused 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vortex-induced 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reconnection</a:t>
            </a:r>
            <a:r>
              <a:rPr lang="en-US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b="1" i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45" name="サブタイトル 2"/>
          <p:cNvSpPr>
            <a:spLocks noGrp="1"/>
          </p:cNvSpPr>
          <p:nvPr>
            <p:ph type="subTitle" idx="1"/>
          </p:nvPr>
        </p:nvSpPr>
        <p:spPr>
          <a:xfrm>
            <a:off x="0" y="2949575"/>
            <a:ext cx="9144000" cy="39084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ja-JP" sz="2000" b="1" u="sng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Takuma (T.K.M.) Nakamura </a:t>
            </a:r>
          </a:p>
          <a:p>
            <a:pPr eaLnBrk="1" hangingPunct="1"/>
            <a:r>
              <a:rPr lang="en-US" altLang="ja-JP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 Research Institute (IWF)/Austrian Academy of Sciences</a:t>
            </a:r>
          </a:p>
          <a:p>
            <a:pPr eaLnBrk="1" hangingPunct="1"/>
            <a:endParaRPr lang="en-US" altLang="ja-JP" sz="1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altLang="ja-JP" sz="20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Collaborators: </a:t>
            </a:r>
          </a:p>
          <a:p>
            <a:r>
              <a:rPr lang="en-US" altLang="ja-JP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H. Hasegawa (JAXA), </a:t>
            </a:r>
            <a:r>
              <a:rPr lang="en-US" altLang="ja-JP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S. Eriksson (LASP), W. Li </a:t>
            </a:r>
            <a:r>
              <a:rPr lang="en-US" altLang="ja-JP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(NSSC), W. </a:t>
            </a:r>
            <a:r>
              <a:rPr lang="en-US" altLang="ja-JP" sz="14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Daughton</a:t>
            </a:r>
            <a:r>
              <a:rPr lang="en-US" altLang="ja-JP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(LANL), S. </a:t>
            </a:r>
            <a:r>
              <a:rPr lang="en-US" altLang="ja-JP" sz="14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Zenitani</a:t>
            </a:r>
            <a:r>
              <a:rPr lang="en-US" altLang="ja-JP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(RISH), 	</a:t>
            </a:r>
            <a:r>
              <a:rPr lang="en-US" altLang="ja-JP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altLang="ja-JP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K.J. Genestreti (UNH) &amp; R. Nakamura (IWF)</a:t>
            </a:r>
          </a:p>
          <a:p>
            <a:pPr eaLnBrk="1" hangingPunct="1"/>
            <a:endParaRPr lang="en-US" altLang="ja-JP" sz="1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endParaRPr lang="en-US" altLang="ja-JP" sz="1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altLang="ja-JP" sz="20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Simulation code:</a:t>
            </a:r>
          </a:p>
          <a:p>
            <a:pPr eaLnBrk="1" hangingPunct="1"/>
            <a:r>
              <a:rPr lang="en-US" sz="14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3-D fully kinetic particle-in-cell code, VPIC</a:t>
            </a:r>
          </a:p>
          <a:p>
            <a:pPr eaLnBrk="1" hangingPunct="1"/>
            <a:endParaRPr lang="en-US" sz="1200" b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eaLnBrk="1" hangingPunct="1"/>
            <a:r>
              <a:rPr lang="en-US" altLang="ja-JP" sz="20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Computers:</a:t>
            </a:r>
          </a:p>
          <a:p>
            <a:pPr eaLnBrk="1" hangingPunct="1"/>
            <a:r>
              <a:rPr lang="en-US" altLang="ja-JP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Titan (ORNL, USA), </a:t>
            </a:r>
            <a:r>
              <a:rPr lang="en-US" altLang="ja-JP" sz="14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MareNostrum</a:t>
            </a:r>
            <a:r>
              <a:rPr lang="en-US" altLang="ja-JP" sz="1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(BSC, Spain), </a:t>
            </a:r>
            <a:r>
              <a:rPr lang="en-US" sz="14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Leo (IWF, Austria)</a:t>
            </a:r>
          </a:p>
          <a:p>
            <a:pPr eaLnBrk="1" hangingPunct="1"/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r>
              <a:rPr lang="en-US" altLang="ja-JP" sz="2000" b="1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Observations:</a:t>
            </a:r>
            <a:endParaRPr lang="en-US" altLang="ja-JP" sz="2000" b="1" i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altLang="ja-JP" sz="1400" b="1" dirty="0" err="1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Magnetospheric</a:t>
            </a:r>
            <a:r>
              <a:rPr lang="en-US" altLang="ja-JP" sz="14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Multiscale (MMS) mission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  <a:p>
            <a:pPr eaLnBrk="1" hangingPunct="1"/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10247" name="テキスト ボックス 3"/>
          <p:cNvSpPr txBox="1">
            <a:spLocks noChangeArrowheads="1"/>
          </p:cNvSpPr>
          <p:nvPr/>
        </p:nvSpPr>
        <p:spPr bwMode="auto">
          <a:xfrm>
            <a:off x="5334000" y="-6350"/>
            <a:ext cx="37888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MMS Yosemite workshop, 19 Feb., 2019</a:t>
            </a:r>
            <a:endParaRPr lang="ja-JP" alt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6" y="168229"/>
            <a:ext cx="2608484" cy="7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4" y="1022808"/>
            <a:ext cx="7812359" cy="5790567"/>
          </a:xfrm>
          <a:prstGeom prst="rect">
            <a:avLst/>
          </a:prstGeom>
        </p:spPr>
      </p:pic>
      <p:sp>
        <p:nvSpPr>
          <p:cNvPr id="10" name="タイトル 3"/>
          <p:cNvSpPr>
            <a:spLocks noGrp="1"/>
          </p:cNvSpPr>
          <p:nvPr>
            <p:ph type="title"/>
          </p:nvPr>
        </p:nvSpPr>
        <p:spPr>
          <a:xfrm>
            <a:off x="1447800" y="0"/>
            <a:ext cx="6438900" cy="1232833"/>
          </a:xfrm>
        </p:spPr>
        <p:txBody>
          <a:bodyPr/>
          <a:lstStyle/>
          <a:p>
            <a:r>
              <a:rPr lang="en-US" altLang="ja-JP" sz="3600" b="1" u="sng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fully kinetic simulation</a:t>
            </a:r>
            <a:endParaRPr kumimoji="1" lang="ja-JP" altLang="en-US" sz="3600" b="1" u="sng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627040" y="975614"/>
            <a:ext cx="4960368" cy="4282186"/>
            <a:chOff x="3627040" y="975614"/>
            <a:chExt cx="4960368" cy="4282186"/>
          </a:xfrm>
        </p:grpSpPr>
        <p:sp>
          <p:nvSpPr>
            <p:cNvPr id="4" name="Rectangle 3"/>
            <p:cNvSpPr/>
            <p:nvPr/>
          </p:nvSpPr>
          <p:spPr>
            <a:xfrm>
              <a:off x="3657600" y="4343400"/>
              <a:ext cx="1371600" cy="9144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1297752"/>
              <a:ext cx="4244008" cy="2725352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5029200" y="3992752"/>
              <a:ext cx="3558208" cy="3506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627040" y="3992752"/>
              <a:ext cx="716360" cy="3506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5181600" y="975614"/>
                  <a:ext cx="25378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>
                            <a:latin typeface="Cambria Math" panose="02040503050406030204" pitchFamily="18" charset="0"/>
                          </a:rPr>
                          <m:t>𝐉</m:t>
                        </m:r>
                        <m:r>
                          <a:rPr lang="de-DE" b="0" i="0">
                            <a:latin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b="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de-DE" b="1" i="0">
                                <a:latin typeface="Cambria Math" panose="02040503050406030204" pitchFamily="18" charset="0"/>
                              </a:rPr>
                              <m:t>𝐄</m:t>
                            </m:r>
                          </m:e>
                          <m:sup>
                            <m:r>
                              <a:rPr lang="de-DE" b="0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1" i="0">
                            <a:latin typeface="Cambria Math" panose="02040503050406030204" pitchFamily="18" charset="0"/>
                          </a:rPr>
                          <m:t>𝐉</m:t>
                        </m:r>
                        <m:r>
                          <a:rPr lang="de-DE" b="0" i="0">
                            <a:latin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de-DE" b="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de-DE" b="1" i="0">
                                <a:latin typeface="Cambria Math" panose="02040503050406030204" pitchFamily="18" charset="0"/>
                              </a:rPr>
                              <m:t>𝐄</m:t>
                            </m:r>
                            <m:r>
                              <a:rPr lang="de-DE" b="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b="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0">
                                    <a:latin typeface="Cambria Math" panose="02040503050406030204" pitchFamily="18" charset="0"/>
                                  </a:rPr>
                                  <m:t>𝐔</m:t>
                                </m:r>
                              </m:e>
                              <m:sub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sub>
                            </m:sSub>
                            <m:r>
                              <a:rPr lang="de-DE" b="0" i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de-DE" b="1" i="0"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1600" y="975614"/>
                  <a:ext cx="253787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07504" y="4597896"/>
            <a:ext cx="1905000" cy="1546577"/>
            <a:chOff x="7162800" y="4419599"/>
            <a:chExt cx="1905000" cy="1546181"/>
          </a:xfrm>
        </p:grpSpPr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7162800" y="4419599"/>
              <a:ext cx="1905000" cy="15461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altLang="ja-JP" sz="1400" dirty="0">
                  <a:latin typeface="Tahoma" pitchFamily="34" charset="0"/>
                  <a:cs typeface="Tahoma" pitchFamily="34" charset="0"/>
                </a:rPr>
                <a:t>Mixing </a:t>
              </a:r>
              <a:r>
                <a:rPr kumimoji="1" lang="en-US" altLang="ja-JP" sz="1400" dirty="0" smtClean="0">
                  <a:latin typeface="Tahoma" pitchFamily="34" charset="0"/>
                  <a:cs typeface="Tahoma" pitchFamily="34" charset="0"/>
                </a:rPr>
                <a:t>fraction:</a:t>
              </a:r>
              <a:endParaRPr kumimoji="1" lang="en-US" altLang="ja-JP" sz="1200" dirty="0">
                <a:latin typeface="Arial" pitchFamily="34" charset="0"/>
                <a:cs typeface="Tahoma" pitchFamily="34" charset="0"/>
              </a:endParaRPr>
            </a:p>
            <a:p>
              <a:pPr>
                <a:defRPr/>
              </a:pPr>
              <a:endParaRPr kumimoji="1" lang="en-US" altLang="ja-JP" sz="1400" dirty="0">
                <a:latin typeface="Symbol" pitchFamily="18" charset="2"/>
                <a:cs typeface="Tahoma" pitchFamily="34" charset="0"/>
              </a:endParaRPr>
            </a:p>
            <a:p>
              <a:pPr>
                <a:defRPr/>
              </a:pPr>
              <a:endParaRPr kumimoji="1" lang="en-US" altLang="ja-JP" sz="1400" dirty="0">
                <a:latin typeface="Symbol" pitchFamily="18" charset="2"/>
                <a:cs typeface="Tahoma" pitchFamily="34" charset="0"/>
              </a:endParaRPr>
            </a:p>
            <a:p>
              <a:pPr>
                <a:defRPr/>
              </a:pPr>
              <a:endParaRPr kumimoji="1" lang="en-US" altLang="ja-JP" sz="1050" dirty="0">
                <a:latin typeface="Symbol" pitchFamily="18" charset="2"/>
                <a:cs typeface="Tahoma" pitchFamily="34" charset="0"/>
              </a:endParaRPr>
            </a:p>
            <a:p>
              <a:pPr>
                <a:defRPr/>
              </a:pPr>
              <a:r>
                <a:rPr kumimoji="1" lang="en-US" altLang="ja-JP" sz="1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F=</a:t>
              </a:r>
              <a:r>
                <a:rPr kumimoji="1" lang="en-US" altLang="ja-JP" sz="1400" dirty="0" smtClean="0">
                  <a:latin typeface="Arial" pitchFamily="34" charset="0"/>
                  <a:cs typeface="Tahoma" pitchFamily="34" charset="0"/>
                </a:rPr>
                <a:t>1</a:t>
              </a:r>
              <a:r>
                <a:rPr kumimoji="1" lang="en-US" altLang="ja-JP" sz="1400" dirty="0">
                  <a:latin typeface="Arial" pitchFamily="34" charset="0"/>
                  <a:cs typeface="Tahoma" pitchFamily="34" charset="0"/>
                </a:rPr>
                <a:t>: </a:t>
              </a:r>
              <a:r>
                <a:rPr kumimoji="1" lang="en-US" altLang="ja-JP" sz="1400" dirty="0" err="1" smtClean="0">
                  <a:latin typeface="Arial" pitchFamily="34" charset="0"/>
                  <a:cs typeface="Tahoma" pitchFamily="34" charset="0"/>
                </a:rPr>
                <a:t>Magnetosheath</a:t>
              </a:r>
              <a:endParaRPr kumimoji="1" lang="en-US" altLang="ja-JP" sz="1400" dirty="0" smtClean="0">
                <a:latin typeface="Arial" pitchFamily="34" charset="0"/>
                <a:cs typeface="Tahoma" pitchFamily="34" charset="0"/>
              </a:endParaRPr>
            </a:p>
            <a:p>
              <a:pPr>
                <a:defRPr/>
              </a:pPr>
              <a:r>
                <a:rPr kumimoji="1" lang="en-US" altLang="ja-JP" sz="1400" dirty="0" smtClean="0">
                  <a:latin typeface="Arial" pitchFamily="34" charset="0"/>
                  <a:cs typeface="Tahoma" pitchFamily="34" charset="0"/>
                </a:rPr>
                <a:t>F=-1: Magnetosphere</a:t>
              </a:r>
              <a:endParaRPr kumimoji="1" lang="en-US" altLang="ja-JP" sz="1400" dirty="0">
                <a:latin typeface="Arial" pitchFamily="34" charset="0"/>
                <a:cs typeface="Tahoma" pitchFamily="34" charset="0"/>
              </a:endParaRPr>
            </a:p>
            <a:p>
              <a:pPr>
                <a:defRPr/>
              </a:pPr>
              <a:r>
                <a:rPr kumimoji="1" lang="en-US" altLang="ja-JP" sz="1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|F|&lt;</a:t>
              </a:r>
              <a:r>
                <a:rPr kumimoji="1" lang="en-US" altLang="ja-JP" sz="1400" dirty="0" smtClean="0">
                  <a:latin typeface="Arial" pitchFamily="34" charset="0"/>
                  <a:cs typeface="Tahoma" pitchFamily="34" charset="0"/>
                </a:rPr>
                <a:t>1: Mixing    </a:t>
              </a:r>
              <a:endParaRPr kumimoji="1" lang="en-US" altLang="ja-JP" sz="1400" dirty="0">
                <a:latin typeface="Arial" pitchFamily="34" charset="0"/>
                <a:cs typeface="Tahoma" pitchFamily="34" charset="0"/>
              </a:endParaRPr>
            </a:p>
          </p:txBody>
        </p:sp>
        <p:graphicFrame>
          <p:nvGraphicFramePr>
            <p:cNvPr id="22" name="Object 10"/>
            <p:cNvGraphicFramePr>
              <a:graphicFrameLocks noChangeAspect="1"/>
            </p:cNvGraphicFramePr>
            <p:nvPr/>
          </p:nvGraphicFramePr>
          <p:xfrm>
            <a:off x="7593013" y="4702103"/>
            <a:ext cx="1068387" cy="5554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731" name="Equation" r:id="rId8" imgW="825500" imgH="431800" progId="Equation.3">
                    <p:embed/>
                  </p:oleObj>
                </mc:Choice>
                <mc:Fallback>
                  <p:oleObj name="Equation" r:id="rId8" imgW="825500" imgH="431800" progId="Equation.3">
                    <p:embed/>
                    <p:pic>
                      <p:nvPicPr>
                        <p:cNvPr id="13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3013" y="4702103"/>
                          <a:ext cx="1068387" cy="5554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テキスト ボックス 7"/>
          <p:cNvSpPr txBox="1">
            <a:spLocks noChangeArrowheads="1"/>
          </p:cNvSpPr>
          <p:nvPr/>
        </p:nvSpPr>
        <p:spPr bwMode="auto">
          <a:xfrm>
            <a:off x="107504" y="3733800"/>
            <a:ext cx="1944216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Mixing surfaces:</a:t>
            </a:r>
          </a:p>
          <a:p>
            <a:pPr>
              <a:lnSpc>
                <a:spcPts val="2600"/>
              </a:lnSpc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F</a:t>
            </a:r>
            <a:r>
              <a:rPr lang="de-DE" altLang="ja-JP" sz="1200" dirty="0" smtClean="0">
                <a:latin typeface="Tahoma" pitchFamily="34" charset="0"/>
                <a:cs typeface="Tahoma" pitchFamily="34" charset="0"/>
              </a:rPr>
              <a:t>e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=-0.99, 0.99</a:t>
            </a:r>
          </a:p>
        </p:txBody>
      </p:sp>
      <p:sp>
        <p:nvSpPr>
          <p:cNvPr id="24" name="テキスト ボックス 7"/>
          <p:cNvSpPr txBox="1">
            <a:spLocks noChangeArrowheads="1"/>
          </p:cNvSpPr>
          <p:nvPr/>
        </p:nvSpPr>
        <p:spPr bwMode="auto">
          <a:xfrm>
            <a:off x="35496" y="1295400"/>
            <a:ext cx="2232248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X: k-vector of KHI</a:t>
            </a:r>
          </a:p>
          <a:p>
            <a:pPr>
              <a:lnSpc>
                <a:spcPts val="2600"/>
              </a:lnSpc>
            </a:pP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Y: boundary normal</a:t>
            </a:r>
          </a:p>
          <a:p>
            <a:pPr>
              <a:lnSpc>
                <a:spcPts val="2600"/>
              </a:lnSpc>
            </a:pP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Z: perp. to X, Y (~Z</a:t>
            </a:r>
            <a:r>
              <a:rPr lang="de-DE" altLang="ja-JP" sz="1400" baseline="-25000" dirty="0" smtClean="0">
                <a:latin typeface="Tahoma" pitchFamily="34" charset="0"/>
                <a:cs typeface="Tahoma" pitchFamily="34" charset="0"/>
              </a:rPr>
              <a:t>GSM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48189" y="6416521"/>
            <a:ext cx="2781211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sz="1600" dirty="0">
                <a:latin typeface="Tahoma" pitchFamily="34" charset="0"/>
                <a:cs typeface="Tahoma" pitchFamily="34" charset="0"/>
              </a:rPr>
              <a:t>[</a:t>
            </a:r>
            <a:r>
              <a:rPr lang="de-DE" altLang="ja-JP" sz="1600" dirty="0" smtClean="0">
                <a:latin typeface="Tahoma" pitchFamily="34" charset="0"/>
                <a:cs typeface="Tahoma" pitchFamily="34" charset="0"/>
              </a:rPr>
              <a:t>Nakamura+, </a:t>
            </a:r>
            <a:r>
              <a:rPr lang="de-DE" altLang="ja-JP" sz="1600" dirty="0">
                <a:latin typeface="Tahoma" pitchFamily="34" charset="0"/>
                <a:cs typeface="Tahoma" pitchFamily="34" charset="0"/>
              </a:rPr>
              <a:t>2017a, </a:t>
            </a:r>
            <a:r>
              <a:rPr lang="de-DE" altLang="ja-JP" sz="1600" dirty="0" smtClean="0">
                <a:latin typeface="Tahoma" pitchFamily="34" charset="0"/>
                <a:cs typeface="Tahoma" pitchFamily="34" charset="0"/>
              </a:rPr>
              <a:t>2017b]</a:t>
            </a:r>
            <a:endParaRPr lang="de-DE" altLang="ja-JP" sz="16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14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762000"/>
          </a:xfrm>
        </p:spPr>
        <p:txBody>
          <a:bodyPr/>
          <a:lstStyle/>
          <a:p>
            <a:r>
              <a:rPr lang="en-US" altLang="ja-JP" sz="3200" b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Virtual observation </a:t>
            </a:r>
            <a:r>
              <a:rPr lang="en-US" altLang="ja-JP" sz="3200" b="1" u="sng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EDR</a:t>
            </a:r>
            <a:endParaRPr kumimoji="1" lang="ja-JP" altLang="en-US" sz="3100" b="1" u="sng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2" y="932676"/>
            <a:ext cx="6716863" cy="5716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11296" y="2023646"/>
            <a:ext cx="236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latin typeface="Tahoma" pitchFamily="34" charset="0"/>
                <a:cs typeface="Tahoma" pitchFamily="34" charset="0"/>
              </a:rPr>
              <a:t>- Para. </a:t>
            </a:r>
            <a:r>
              <a:rPr lang="de-DE" sz="1600" dirty="0">
                <a:latin typeface="Tahoma" pitchFamily="34" charset="0"/>
                <a:cs typeface="Tahoma" pitchFamily="34" charset="0"/>
              </a:rPr>
              <a:t>e</a:t>
            </a:r>
            <a:r>
              <a:rPr lang="de-DE" sz="1600" dirty="0" smtClean="0">
                <a:latin typeface="Tahoma" pitchFamily="34" charset="0"/>
                <a:cs typeface="Tahoma" pitchFamily="34" charset="0"/>
              </a:rPr>
              <a:t>lectron heating</a:t>
            </a:r>
            <a:endParaRPr lang="de-DE" sz="1600" dirty="0"/>
          </a:p>
        </p:txBody>
      </p:sp>
      <p:sp>
        <p:nvSpPr>
          <p:cNvPr id="8" name="Rectangle 7"/>
          <p:cNvSpPr/>
          <p:nvPr/>
        </p:nvSpPr>
        <p:spPr>
          <a:xfrm>
            <a:off x="6811296" y="2819400"/>
            <a:ext cx="236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600" dirty="0" smtClean="0">
                <a:latin typeface="Tahoma" pitchFamily="34" charset="0"/>
                <a:cs typeface="Tahoma" pitchFamily="34" charset="0"/>
              </a:rPr>
              <a:t>Thin </a:t>
            </a:r>
            <a:r>
              <a:rPr lang="de-DE" sz="1600" smtClean="0">
                <a:latin typeface="Tahoma" pitchFamily="34" charset="0"/>
                <a:cs typeface="Tahoma" pitchFamily="34" charset="0"/>
              </a:rPr>
              <a:t>current sheet</a:t>
            </a:r>
            <a:endParaRPr lang="de-DE" sz="16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1296" y="3505200"/>
            <a:ext cx="236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latin typeface="Tahoma" pitchFamily="34" charset="0"/>
                <a:cs typeface="Tahoma" pitchFamily="34" charset="0"/>
              </a:rPr>
              <a:t>-   No ion jet</a:t>
            </a:r>
            <a:endParaRPr lang="de-DE" sz="1600" dirty="0"/>
          </a:p>
        </p:txBody>
      </p:sp>
      <p:sp>
        <p:nvSpPr>
          <p:cNvPr id="10" name="Rectangle 9"/>
          <p:cNvSpPr/>
          <p:nvPr/>
        </p:nvSpPr>
        <p:spPr>
          <a:xfrm>
            <a:off x="6811296" y="3996154"/>
            <a:ext cx="205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600" dirty="0" smtClean="0">
                <a:latin typeface="Tahoma" pitchFamily="34" charset="0"/>
                <a:cs typeface="Tahoma" pitchFamily="34" charset="0"/>
              </a:rPr>
              <a:t>No ele. Jet</a:t>
            </a:r>
          </a:p>
          <a:p>
            <a:pPr marL="285750" indent="-285750">
              <a:buFontTx/>
              <a:buChar char="-"/>
            </a:pPr>
            <a:r>
              <a:rPr lang="de-DE" sz="1600" dirty="0" smtClean="0">
                <a:latin typeface="Tahoma" pitchFamily="34" charset="0"/>
                <a:cs typeface="Tahoma" pitchFamily="34" charset="0"/>
              </a:rPr>
              <a:t>Current sustained by electorn flow</a:t>
            </a:r>
            <a:endParaRPr lang="de-DE" sz="1600" dirty="0"/>
          </a:p>
        </p:txBody>
      </p:sp>
      <p:sp>
        <p:nvSpPr>
          <p:cNvPr id="11" name="Rectangle 10"/>
          <p:cNvSpPr/>
          <p:nvPr/>
        </p:nvSpPr>
        <p:spPr>
          <a:xfrm>
            <a:off x="6811296" y="4917757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600" dirty="0" smtClean="0">
                <a:latin typeface="Tahoma" pitchFamily="34" charset="0"/>
                <a:cs typeface="Tahoma" pitchFamily="34" charset="0"/>
              </a:rPr>
              <a:t>Strong E</a:t>
            </a:r>
            <a:r>
              <a:rPr lang="de-DE" sz="1600" baseline="-25000" dirty="0" smtClean="0">
                <a:latin typeface="Tahoma" pitchFamily="34" charset="0"/>
                <a:cs typeface="Tahoma" pitchFamily="34" charset="0"/>
              </a:rPr>
              <a:t>M</a:t>
            </a:r>
            <a:r>
              <a:rPr lang="de-DE" sz="1600" dirty="0" smtClean="0">
                <a:latin typeface="Tahoma" pitchFamily="34" charset="0"/>
                <a:cs typeface="Tahoma" pitchFamily="34" charset="0"/>
              </a:rPr>
              <a:t>‘</a:t>
            </a:r>
          </a:p>
          <a:p>
            <a:r>
              <a:rPr lang="de-DE" sz="1600" dirty="0" smtClean="0">
                <a:latin typeface="Tahoma" pitchFamily="34" charset="0"/>
                <a:cs typeface="Tahoma" pitchFamily="34" charset="0"/>
              </a:rPr>
              <a:t>(more than 5 times larger than 0.1 rate)</a:t>
            </a:r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11296" y="5891213"/>
                <a:ext cx="23622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de-DE" sz="1600" dirty="0">
                    <a:latin typeface="Tahoma" pitchFamily="34" charset="0"/>
                    <a:cs typeface="Tahoma" pitchFamily="34" charset="0"/>
                  </a:rPr>
                  <a:t>d</a:t>
                </a:r>
                <a:r>
                  <a:rPr lang="de-DE" sz="1600" baseline="-25000" dirty="0" smtClean="0">
                    <a:latin typeface="Tahoma" pitchFamily="34" charset="0"/>
                    <a:cs typeface="Tahoma" pitchFamily="34" charset="0"/>
                  </a:rPr>
                  <a:t>e</a:t>
                </a:r>
                <a:r>
                  <a:rPr lang="de-DE" sz="1600" dirty="0" smtClean="0">
                    <a:latin typeface="Tahoma" pitchFamily="34" charset="0"/>
                    <a:cs typeface="Tahoma" pitchFamily="34" charset="0"/>
                  </a:rPr>
                  <a:t>-scale strong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𝐉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b="1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sz="1600" dirty="0" smtClean="0">
                  <a:latin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296" y="5891213"/>
                <a:ext cx="2362200" cy="369332"/>
              </a:xfrm>
              <a:prstGeom prst="rect">
                <a:avLst/>
              </a:prstGeom>
              <a:blipFill>
                <a:blip r:embed="rId4"/>
                <a:stretch>
                  <a:fillRect l="-1289" b="-180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895536" y="6578162"/>
            <a:ext cx="1618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Tahoma" pitchFamily="34" charset="0"/>
                <a:cs typeface="Tahoma" pitchFamily="34" charset="0"/>
              </a:rPr>
              <a:t>[Nakamura+, 2017b]</a:t>
            </a:r>
            <a:endParaRPr lang="de-DE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486183" y="4908231"/>
                <a:ext cx="120129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05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de-DE" sz="1050" b="1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p>
                          <m:r>
                            <a:rPr lang="de-DE" sz="105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sz="105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050" b="1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de-DE" sz="105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05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1050" b="1"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de-DE" sz="105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de-DE" sz="105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de-DE" sz="1050" b="1"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de-DE" sz="105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183" y="4908231"/>
                <a:ext cx="1201291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010696" y="4908231"/>
                <a:ext cx="120129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05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de-DE" sz="1050" b="1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p>
                          <m:r>
                            <a:rPr lang="de-DE" sz="105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sz="105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050" b="1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de-DE" sz="105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05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1050" b="1"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de-DE" sz="105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de-DE" sz="105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de-DE" sz="1050" b="1"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de-DE" sz="105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696" y="4908231"/>
                <a:ext cx="1201291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811296" y="1143000"/>
            <a:ext cx="1836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600" dirty="0" smtClean="0">
                <a:latin typeface="Tahoma" pitchFamily="34" charset="0"/>
                <a:cs typeface="Tahoma" pitchFamily="34" charset="0"/>
              </a:rPr>
              <a:t>Density peak </a:t>
            </a:r>
          </a:p>
          <a:p>
            <a:r>
              <a:rPr lang="de-DE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de-DE" sz="1600" dirty="0" smtClean="0">
                <a:latin typeface="Tahoma" pitchFamily="34" charset="0"/>
                <a:cs typeface="Tahoma" pitchFamily="34" charset="0"/>
              </a:rPr>
              <a:t>   within the layer</a:t>
            </a:r>
            <a:endParaRPr lang="de-DE" sz="1600" dirty="0"/>
          </a:p>
        </p:txBody>
      </p:sp>
      <p:sp>
        <p:nvSpPr>
          <p:cNvPr id="3" name="正方形/長方形 2"/>
          <p:cNvSpPr/>
          <p:nvPr/>
        </p:nvSpPr>
        <p:spPr>
          <a:xfrm>
            <a:off x="4681086" y="6578162"/>
            <a:ext cx="14911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ja-JP" sz="1200" dirty="0">
                <a:latin typeface="Tahoma" pitchFamily="34" charset="0"/>
                <a:cs typeface="Tahoma" pitchFamily="34" charset="0"/>
              </a:rPr>
              <a:t>[</a:t>
            </a:r>
            <a:r>
              <a:rPr lang="de-DE" altLang="ja-JP" sz="1200" dirty="0" smtClean="0">
                <a:latin typeface="Tahoma" pitchFamily="34" charset="0"/>
                <a:cs typeface="Tahoma" pitchFamily="34" charset="0"/>
              </a:rPr>
              <a:t>Eriksson+, 2016b]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945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2" y="956238"/>
            <a:ext cx="4071068" cy="5825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11725"/>
            <a:ext cx="4071068" cy="5783311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3648306" y="6508442"/>
            <a:ext cx="1613519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sz="1200" dirty="0">
                <a:latin typeface="Tahoma" pitchFamily="34" charset="0"/>
                <a:cs typeface="Tahoma" pitchFamily="34" charset="0"/>
              </a:rPr>
              <a:t>[</a:t>
            </a:r>
            <a:r>
              <a:rPr lang="de-DE" altLang="ja-JP" sz="1200" dirty="0" smtClean="0">
                <a:latin typeface="Tahoma" pitchFamily="34" charset="0"/>
                <a:cs typeface="Tahoma" pitchFamily="34" charset="0"/>
              </a:rPr>
              <a:t>Nakamura+, 2017a]</a:t>
            </a:r>
            <a:endParaRPr lang="de-DE" altLang="ja-JP" sz="1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タイトル 3"/>
          <p:cNvSpPr>
            <a:spLocks noGrp="1"/>
          </p:cNvSpPr>
          <p:nvPr>
            <p:ph type="title"/>
          </p:nvPr>
        </p:nvSpPr>
        <p:spPr>
          <a:xfrm>
            <a:off x="76200" y="1"/>
            <a:ext cx="8921691" cy="993910"/>
          </a:xfrm>
        </p:spPr>
        <p:txBody>
          <a:bodyPr/>
          <a:lstStyle/>
          <a:p>
            <a:r>
              <a:rPr lang="en-US" altLang="ja-JP" sz="3200" b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Virtual observation </a:t>
            </a:r>
            <a:r>
              <a:rPr lang="en-US" altLang="ja-JP" sz="3200" b="1" u="sng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ion-scale jet</a:t>
            </a:r>
            <a:endParaRPr kumimoji="1" lang="ja-JP" altLang="en-US" sz="3200" b="1" u="sng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91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-1" y="0"/>
            <a:ext cx="9100829" cy="1232833"/>
          </a:xfrm>
        </p:spPr>
        <p:txBody>
          <a:bodyPr/>
          <a:lstStyle/>
          <a:p>
            <a:pPr algn="ctr"/>
            <a:r>
              <a:rPr kumimoji="1" lang="de-DE" altLang="ja-JP" sz="3200" b="1" u="sng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Mixing by the vortex-induced reconnection</a:t>
            </a:r>
            <a:endParaRPr kumimoji="1" lang="ja-JP" altLang="en-US" sz="3200" b="1" u="sng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1601"/>
            <a:ext cx="4518246" cy="5029199"/>
          </a:xfrm>
          <a:prstGeom prst="rect">
            <a:avLst/>
          </a:prstGeom>
        </p:spPr>
      </p:pic>
      <p:sp>
        <p:nvSpPr>
          <p:cNvPr id="18" name="テキスト ボックス 7"/>
          <p:cNvSpPr txBox="1">
            <a:spLocks noChangeArrowheads="1"/>
          </p:cNvSpPr>
          <p:nvPr/>
        </p:nvSpPr>
        <p:spPr bwMode="auto">
          <a:xfrm>
            <a:off x="4495800" y="1219200"/>
            <a:ext cx="4605029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~1.5 </a:t>
            </a:r>
            <a:r>
              <a:rPr lang="de-DE" altLang="ja-JP" dirty="0">
                <a:latin typeface="Tahoma" pitchFamily="34" charset="0"/>
                <a:cs typeface="Tahoma" pitchFamily="34" charset="0"/>
              </a:rPr>
              <a:t>R</a:t>
            </a:r>
            <a:r>
              <a:rPr lang="de-DE" altLang="ja-JP" sz="1200" dirty="0">
                <a:latin typeface="Tahoma" pitchFamily="34" charset="0"/>
                <a:cs typeface="Tahoma" pitchFamily="34" charset="0"/>
              </a:rPr>
              <a:t>E</a:t>
            </a:r>
            <a:r>
              <a:rPr lang="de-DE" altLang="ja-JP" dirty="0">
                <a:latin typeface="Tahoma" pitchFamily="34" charset="0"/>
                <a:cs typeface="Tahoma" pitchFamily="34" charset="0"/>
              </a:rPr>
              <a:t> (~0.5</a:t>
            </a:r>
            <a:r>
              <a:rPr lang="de-DE" altLang="ja-JP" dirty="0">
                <a:latin typeface="Symbol" panose="05050102010706020507" pitchFamily="18" charset="2"/>
                <a:cs typeface="Tahoma" pitchFamily="34" charset="0"/>
              </a:rPr>
              <a:t>l</a:t>
            </a:r>
            <a:r>
              <a:rPr lang="de-DE" altLang="ja-JP" baseline="-25000" dirty="0">
                <a:latin typeface="Tahoma" pitchFamily="34" charset="0"/>
                <a:cs typeface="Tahoma" pitchFamily="34" charset="0"/>
              </a:rPr>
              <a:t>KH</a:t>
            </a:r>
            <a:r>
              <a:rPr lang="de-DE" altLang="ja-JP" dirty="0">
                <a:latin typeface="Tahoma" pitchFamily="34" charset="0"/>
                <a:cs typeface="Tahoma" pitchFamily="34" charset="0"/>
              </a:rPr>
              <a:t>)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thickness </a:t>
            </a:r>
            <a:r>
              <a:rPr lang="de-DE" altLang="ja-JP" dirty="0">
                <a:latin typeface="Tahoma" pitchFamily="34" charset="0"/>
                <a:cs typeface="Tahoma" pitchFamily="34" charset="0"/>
              </a:rPr>
              <a:t>of a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new mixing </a:t>
            </a:r>
            <a:r>
              <a:rPr lang="de-DE" altLang="ja-JP" dirty="0">
                <a:latin typeface="Tahoma" pitchFamily="34" charset="0"/>
                <a:cs typeface="Tahoma" pitchFamily="34" charset="0"/>
              </a:rPr>
              <a:t>layer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is formed along </a:t>
            </a:r>
            <a:r>
              <a:rPr lang="de-DE" altLang="ja-JP" dirty="0">
                <a:latin typeface="Tahoma" pitchFamily="34" charset="0"/>
                <a:cs typeface="Tahoma" pitchFamily="34" charset="0"/>
              </a:rPr>
              <a:t>the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dayside-to-flank magnetopause.  </a:t>
            </a:r>
            <a:endParaRPr lang="de-DE" altLang="ja-JP" dirty="0">
              <a:latin typeface="Tahoma" pitchFamily="34" charset="0"/>
              <a:cs typeface="Tahoma" pitchFamily="34" charset="0"/>
            </a:endParaRPr>
          </a:p>
          <a:p>
            <a:pPr marL="285750" indent="-285750">
              <a:lnSpc>
                <a:spcPts val="2600"/>
              </a:lnSpc>
              <a:buFontTx/>
              <a:buChar char="-"/>
            </a:pPr>
            <a:endParaRPr lang="de-DE" altLang="ja-JP" sz="2400" dirty="0" smtClean="0">
              <a:latin typeface="Tahoma" pitchFamily="34" charset="0"/>
              <a:cs typeface="Tahoma" pitchFamily="34" charset="0"/>
            </a:endParaRPr>
          </a:p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The estimated total particle entry rate into the new mixing layer is </a:t>
            </a:r>
          </a:p>
          <a:p>
            <a:pPr>
              <a:lnSpc>
                <a:spcPts val="2600"/>
              </a:lnSpc>
            </a:pPr>
            <a:r>
              <a:rPr lang="de-DE" altLang="ja-JP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ja-JP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 R</a:t>
            </a:r>
            <a:r>
              <a:rPr lang="de-DE" altLang="ja-JP" sz="1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entry</a:t>
            </a:r>
            <a:r>
              <a:rPr lang="de-DE" altLang="ja-JP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~N</a:t>
            </a:r>
            <a:r>
              <a:rPr lang="de-DE" altLang="ja-JP" sz="1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KH</a:t>
            </a:r>
            <a:r>
              <a:rPr lang="de-DE" altLang="ja-JP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x 10</a:t>
            </a:r>
            <a:r>
              <a:rPr lang="de-DE" altLang="ja-JP" baseline="30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26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altLang="ja-JP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particles/s</a:t>
            </a:r>
          </a:p>
          <a:p>
            <a:pPr>
              <a:lnSpc>
                <a:spcPts val="2600"/>
              </a:lnSpc>
            </a:pPr>
            <a:r>
              <a:rPr lang="de-DE" altLang="ja-JP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         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altLang="ja-JP" dirty="0">
                <a:latin typeface="Tahoma" pitchFamily="34" charset="0"/>
                <a:cs typeface="Tahoma" pitchFamily="34" charset="0"/>
              </a:rPr>
              <a:t>N</a:t>
            </a:r>
            <a:r>
              <a:rPr lang="de-DE" altLang="ja-JP" baseline="-25000" dirty="0">
                <a:latin typeface="Tahoma" pitchFamily="34" charset="0"/>
                <a:cs typeface="Tahoma" pitchFamily="34" charset="0"/>
              </a:rPr>
              <a:t>KH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: the number of the KH waves)</a:t>
            </a:r>
          </a:p>
          <a:p>
            <a:endParaRPr lang="de-DE" altLang="ja-JP" sz="2400" dirty="0" smtClean="0">
              <a:latin typeface="Tahoma" pitchFamily="34" charset="0"/>
              <a:cs typeface="Tahoma" pitchFamily="34" charset="0"/>
            </a:endParaRPr>
          </a:p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The estimated diffusion coefficient reaches </a:t>
            </a:r>
            <a:r>
              <a:rPr lang="de-DE" altLang="ja-JP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D~1.0 x 10</a:t>
            </a:r>
            <a:r>
              <a:rPr lang="de-DE" altLang="ja-JP" baseline="30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11</a:t>
            </a:r>
            <a:r>
              <a:rPr lang="de-DE" altLang="ja-JP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m</a:t>
            </a:r>
            <a:r>
              <a:rPr lang="de-DE" altLang="ja-JP" baseline="30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de-DE" altLang="ja-JP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de-DE" altLang="ja-JP" baseline="30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-1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altLang="ja-JP" sz="900" dirty="0" smtClean="0">
                <a:latin typeface="Tahoma" pitchFamily="34" charset="0"/>
                <a:cs typeface="Tahoma" pitchFamily="34" charset="0"/>
              </a:rPr>
              <a:t>    </a:t>
            </a:r>
          </a:p>
          <a:p>
            <a:endParaRPr lang="de-DE" altLang="ja-JP" sz="2400" dirty="0" smtClean="0">
              <a:latin typeface="Tahoma" pitchFamily="34" charset="0"/>
              <a:cs typeface="Tahoma" pitchFamily="34" charset="0"/>
            </a:endParaRP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à"/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More than </a:t>
            </a:r>
            <a:r>
              <a:rPr lang="de-DE" altLang="ja-JP" b="1" dirty="0" smtClean="0">
                <a:latin typeface="Tahoma" pitchFamily="34" charset="0"/>
                <a:cs typeface="Tahoma" pitchFamily="34" charset="0"/>
              </a:rPr>
              <a:t>one-order higher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than past predictions for the KHI.</a:t>
            </a:r>
          </a:p>
        </p:txBody>
      </p:sp>
      <p:sp>
        <p:nvSpPr>
          <p:cNvPr id="7" name="Rectangle 2"/>
          <p:cNvSpPr/>
          <p:nvPr/>
        </p:nvSpPr>
        <p:spPr>
          <a:xfrm>
            <a:off x="1524000" y="6432242"/>
            <a:ext cx="1618328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sz="1200" dirty="0">
                <a:latin typeface="Tahoma" pitchFamily="34" charset="0"/>
                <a:cs typeface="Tahoma" pitchFamily="34" charset="0"/>
              </a:rPr>
              <a:t>[</a:t>
            </a:r>
            <a:r>
              <a:rPr lang="de-DE" altLang="ja-JP" sz="1200" dirty="0" smtClean="0">
                <a:latin typeface="Tahoma" pitchFamily="34" charset="0"/>
                <a:cs typeface="Tahoma" pitchFamily="34" charset="0"/>
              </a:rPr>
              <a:t>Nakamura+, 2017b]</a:t>
            </a:r>
            <a:endParaRPr lang="de-DE" altLang="ja-JP" sz="1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5867400"/>
            <a:ext cx="2454646" cy="3792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sz="1400" dirty="0">
                <a:latin typeface="Tahoma" pitchFamily="34" charset="0"/>
                <a:cs typeface="Tahoma" pitchFamily="34" charset="0"/>
              </a:rPr>
              <a:t>[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Nakamura+, </a:t>
            </a:r>
            <a:r>
              <a:rPr lang="de-DE" altLang="ja-JP" sz="1400" dirty="0">
                <a:latin typeface="Tahoma" pitchFamily="34" charset="0"/>
                <a:cs typeface="Tahoma" pitchFamily="34" charset="0"/>
              </a:rPr>
              <a:t>2017a, 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2017b]</a:t>
            </a:r>
            <a:endParaRPr lang="de-DE" altLang="ja-JP" sz="14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49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-1" y="0"/>
            <a:ext cx="9100829" cy="1232833"/>
          </a:xfrm>
        </p:spPr>
        <p:txBody>
          <a:bodyPr/>
          <a:lstStyle/>
          <a:p>
            <a:pPr algn="ctr"/>
            <a:r>
              <a:rPr kumimoji="1" lang="de-DE" altLang="ja-JP" sz="3200" b="1" u="sng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Heating by the vortex-induced reconnection</a:t>
            </a:r>
            <a:endParaRPr kumimoji="1" lang="ja-JP" altLang="en-US" sz="3200" b="1" u="sng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7"/>
          <p:cNvSpPr txBox="1">
            <a:spLocks noChangeArrowheads="1"/>
          </p:cNvSpPr>
          <p:nvPr/>
        </p:nvSpPr>
        <p:spPr bwMode="auto">
          <a:xfrm>
            <a:off x="-22530" y="5663524"/>
            <a:ext cx="8872228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Parallel electron heating starts just after the onset of the VIR 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[Nakamura+, 2011, 2017b]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.</a:t>
            </a:r>
          </a:p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Parallel ion heating also occurs in the later non-linear phase 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[Nakamura, 2019]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32173"/>
            <a:ext cx="7421194" cy="4531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2997045" cy="2615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64008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ja-JP" dirty="0"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  consistent with a past statistical study of the LLBL </a:t>
            </a:r>
            <a:r>
              <a:rPr lang="de-DE" altLang="ja-JP" sz="1400" dirty="0"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[Nishino+, 2007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561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47800" y="76201"/>
            <a:ext cx="6438900" cy="990599"/>
          </a:xfrm>
        </p:spPr>
        <p:txBody>
          <a:bodyPr/>
          <a:lstStyle/>
          <a:p>
            <a:pPr algn="ctr"/>
            <a:r>
              <a:rPr lang="en-US" altLang="ja-JP" sz="3600" b="1" u="sng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endParaRPr kumimoji="1" lang="ja-JP" altLang="en-US" sz="3600" b="1" u="sng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テキスト ボックス 7"/>
          <p:cNvSpPr txBox="1">
            <a:spLocks noChangeArrowheads="1"/>
          </p:cNvSpPr>
          <p:nvPr/>
        </p:nvSpPr>
        <p:spPr bwMode="auto">
          <a:xfrm>
            <a:off x="0" y="1021646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altLang="ja-JP" sz="1900" dirty="0" smtClean="0">
                <a:latin typeface="Tahoma" pitchFamily="34" charset="0"/>
                <a:cs typeface="Tahoma" pitchFamily="34" charset="0"/>
              </a:rPr>
              <a:t>Analyzed an MMS vortex-induced reconnection event on 8 September 2015.</a:t>
            </a:r>
          </a:p>
          <a:p>
            <a:pPr marL="285750" indent="-285750">
              <a:buFontTx/>
              <a:buChar char="-"/>
            </a:pPr>
            <a:endParaRPr lang="de-DE" altLang="ja-JP" sz="800" dirty="0">
              <a:latin typeface="Tahoma" pitchFamily="34" charset="0"/>
              <a:cs typeface="Tahoma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altLang="ja-JP" sz="19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The pre-existing boundary layer, which was likely formed by high-latitude reconnection, played a key role in strong excitation of the KH vortex </a:t>
            </a:r>
            <a:r>
              <a:rPr lang="de-DE" altLang="ja-JP" sz="1900" dirty="0" smtClean="0">
                <a:latin typeface="Tahoma" pitchFamily="34" charset="0"/>
                <a:cs typeface="Tahoma" pitchFamily="34" charset="0"/>
              </a:rPr>
              <a:t>in this event.</a:t>
            </a:r>
          </a:p>
          <a:p>
            <a:pPr marL="285750" indent="-285750">
              <a:buFontTx/>
              <a:buChar char="-"/>
            </a:pPr>
            <a:endParaRPr lang="de-DE" altLang="ja-JP" sz="800" dirty="0" smtClean="0">
              <a:latin typeface="Tahoma" pitchFamily="34" charset="0"/>
              <a:cs typeface="Tahoma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altLang="ja-JP" sz="1900" dirty="0" smtClean="0">
                <a:latin typeface="Tahoma" pitchFamily="34" charset="0"/>
                <a:cs typeface="Tahoma" pitchFamily="34" charset="0"/>
              </a:rPr>
              <a:t>Quantitative agreements between simulation and MMS observtion</a:t>
            </a:r>
            <a:r>
              <a:rPr lang="ja-JP" altLang="en-US" sz="19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altLang="ja-JP" sz="1900" dirty="0" smtClean="0">
                <a:latin typeface="Tahoma" pitchFamily="34" charset="0"/>
                <a:cs typeface="Tahoma" pitchFamily="34" charset="0"/>
              </a:rPr>
              <a:t>indicate that </a:t>
            </a:r>
            <a:r>
              <a:rPr lang="de-DE" altLang="ja-JP" sz="19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the vortex-induced reconnection and the subsequent rapid formation of a new dayside layer </a:t>
            </a:r>
            <a:r>
              <a:rPr lang="de-DE" altLang="ja-JP" sz="1900" dirty="0" smtClean="0">
                <a:latin typeface="Tahoma" pitchFamily="34" charset="0"/>
                <a:cs typeface="Tahoma" pitchFamily="34" charset="0"/>
              </a:rPr>
              <a:t>with parallel electron heating </a:t>
            </a:r>
            <a:r>
              <a:rPr lang="de-DE" altLang="ja-JP" sz="1900" dirty="0" err="1" smtClean="0">
                <a:latin typeface="Tahoma" pitchFamily="34" charset="0"/>
                <a:cs typeface="Tahoma" pitchFamily="34" charset="0"/>
              </a:rPr>
              <a:t>may</a:t>
            </a:r>
            <a:r>
              <a:rPr lang="de-DE" altLang="ja-JP" sz="19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altLang="ja-JP" sz="1900" dirty="0" err="1" smtClean="0">
                <a:latin typeface="Tahoma" pitchFamily="34" charset="0"/>
                <a:cs typeface="Tahoma" pitchFamily="34" charset="0"/>
              </a:rPr>
              <a:t>really</a:t>
            </a:r>
            <a:r>
              <a:rPr lang="de-DE" altLang="ja-JP" sz="19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altLang="ja-JP" sz="1900" dirty="0" err="1" smtClean="0">
                <a:latin typeface="Tahoma" pitchFamily="34" charset="0"/>
                <a:cs typeface="Tahoma" pitchFamily="34" charset="0"/>
              </a:rPr>
              <a:t>occur</a:t>
            </a:r>
            <a:r>
              <a:rPr lang="de-DE" altLang="ja-JP" sz="1900" dirty="0" smtClean="0">
                <a:latin typeface="Tahoma" pitchFamily="34" charset="0"/>
                <a:cs typeface="Tahoma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de-DE" altLang="ja-JP" sz="800" dirty="0" smtClean="0">
              <a:latin typeface="Tahoma" pitchFamily="34" charset="0"/>
              <a:cs typeface="Tahoma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altLang="ja-JP" sz="1900" dirty="0" smtClean="0">
                <a:latin typeface="Tahoma" pitchFamily="34" charset="0"/>
                <a:cs typeface="Tahoma" pitchFamily="34" charset="0"/>
              </a:rPr>
              <a:t>The simulation suggests that the VIR can also cause parallel ion heating </a:t>
            </a:r>
            <a:r>
              <a:rPr lang="de-DE" altLang="ja-JP" sz="1900" dirty="0">
                <a:latin typeface="Tahoma" pitchFamily="34" charset="0"/>
                <a:cs typeface="Tahoma" pitchFamily="34" charset="0"/>
              </a:rPr>
              <a:t>in the later non-linear </a:t>
            </a:r>
            <a:r>
              <a:rPr lang="de-DE" altLang="ja-JP" sz="1900" dirty="0" smtClean="0">
                <a:latin typeface="Tahoma" pitchFamily="34" charset="0"/>
                <a:cs typeface="Tahoma" pitchFamily="34" charset="0"/>
              </a:rPr>
              <a:t>phase, corresponding to the flank-to-tail region.</a:t>
            </a:r>
            <a:endParaRPr lang="de-DE" altLang="ja-JP" sz="19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94096"/>
            <a:ext cx="4037815" cy="22543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1" y="3962400"/>
            <a:ext cx="495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ja-JP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High-latitude reconnection, KHI and their coupling can significantly contribute to the LLBL formation during northward IMF</a:t>
            </a:r>
            <a:r>
              <a:rPr lang="de-DE" altLang="ja-JP" sz="2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de-DE" altLang="ja-JP" sz="20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188213" y="5484009"/>
            <a:ext cx="6441187" cy="1297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de-DE" altLang="ja-JP" sz="1400" b="1" dirty="0" smtClean="0">
                <a:latin typeface="Tahoma" charset="0"/>
                <a:ea typeface="Tahoma" charset="0"/>
                <a:cs typeface="Tahoma" charset="0"/>
              </a:rPr>
              <a:t>References:</a:t>
            </a:r>
            <a:endParaRPr lang="de-DE" altLang="ja-JP" sz="1400" b="1" dirty="0"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ts val="2000"/>
              </a:lnSpc>
            </a:pPr>
            <a:r>
              <a:rPr lang="de-DE" altLang="ja-JP" sz="1400" dirty="0" smtClean="0">
                <a:latin typeface="Tahoma" charset="0"/>
                <a:ea typeface="Tahoma" charset="0"/>
                <a:cs typeface="Tahoma" charset="0"/>
              </a:rPr>
              <a:t>- Nakamura+, 2017a, Nature communications,</a:t>
            </a:r>
          </a:p>
          <a:p>
            <a:pPr>
              <a:lnSpc>
                <a:spcPts val="2000"/>
              </a:lnSpc>
            </a:pPr>
            <a:r>
              <a:rPr lang="de-DE" altLang="ja-JP" sz="1400" dirty="0" smtClean="0">
                <a:latin typeface="Tahoma" charset="0"/>
                <a:ea typeface="Tahoma" charset="0"/>
                <a:cs typeface="Tahoma" charset="0"/>
              </a:rPr>
              <a:t>- Nakamura+, 2017b, JGR special issue for MMS phase-1</a:t>
            </a:r>
          </a:p>
          <a:p>
            <a:pPr>
              <a:lnSpc>
                <a:spcPts val="2000"/>
              </a:lnSpc>
            </a:pPr>
            <a:r>
              <a:rPr lang="de-DE" altLang="ja-JP" sz="1400" dirty="0" smtClean="0">
                <a:latin typeface="Tahoma" charset="0"/>
                <a:ea typeface="Tahoma" charset="0"/>
                <a:cs typeface="Tahoma" charset="0"/>
              </a:rPr>
              <a:t>- Nakamura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+, </a:t>
            </a:r>
            <a:r>
              <a:rPr lang="de-DE" altLang="ja-JP" sz="1400" dirty="0" err="1">
                <a:latin typeface="Tahoma" charset="0"/>
                <a:ea typeface="Tahoma" charset="0"/>
                <a:cs typeface="Tahoma" charset="0"/>
              </a:rPr>
              <a:t>the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altLang="ja-JP" sz="1400" dirty="0" err="1">
                <a:latin typeface="Tahoma" charset="0"/>
                <a:ea typeface="Tahoma" charset="0"/>
                <a:cs typeface="Tahoma" charset="0"/>
              </a:rPr>
              <a:t>Earth's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altLang="ja-JP" sz="1400" dirty="0" err="1">
                <a:latin typeface="Tahoma" charset="0"/>
                <a:ea typeface="Tahoma" charset="0"/>
                <a:cs typeface="Tahoma" charset="0"/>
              </a:rPr>
              <a:t>low-latitude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altLang="ja-JP" sz="1400" dirty="0" err="1">
                <a:latin typeface="Tahoma" charset="0"/>
                <a:ea typeface="Tahoma" charset="0"/>
                <a:cs typeface="Tahoma" charset="0"/>
              </a:rPr>
              <a:t>boundary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altLang="ja-JP" sz="1400" dirty="0" err="1">
                <a:latin typeface="Tahoma" charset="0"/>
                <a:ea typeface="Tahoma" charset="0"/>
                <a:cs typeface="Tahoma" charset="0"/>
              </a:rPr>
              <a:t>layer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, </a:t>
            </a:r>
            <a:endParaRPr lang="de-DE" altLang="ja-JP" sz="1400" dirty="0" smtClean="0"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ts val="1400"/>
              </a:lnSpc>
            </a:pPr>
            <a:r>
              <a:rPr lang="de-DE" altLang="ja-JP" sz="1400" dirty="0" smtClean="0">
                <a:latin typeface="Tahoma" charset="0"/>
                <a:ea typeface="Tahoma" charset="0"/>
                <a:cs typeface="Tahoma" charset="0"/>
              </a:rPr>
              <a:t>  </a:t>
            </a:r>
            <a:r>
              <a:rPr lang="de-DE" altLang="ja-JP" sz="1400" dirty="0" err="1" smtClean="0">
                <a:latin typeface="Tahoma" charset="0"/>
                <a:ea typeface="Tahoma" charset="0"/>
                <a:cs typeface="Tahoma" charset="0"/>
              </a:rPr>
              <a:t>accepted</a:t>
            </a:r>
            <a:r>
              <a:rPr lang="de-DE" altLang="ja-JP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in "Solar/</a:t>
            </a:r>
            <a:r>
              <a:rPr lang="de-DE" altLang="ja-JP" sz="1400" dirty="0" err="1">
                <a:latin typeface="Tahoma" charset="0"/>
                <a:ea typeface="Tahoma" charset="0"/>
                <a:cs typeface="Tahoma" charset="0"/>
              </a:rPr>
              <a:t>heliosphere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 2, </a:t>
            </a:r>
            <a:r>
              <a:rPr lang="de-DE" altLang="ja-JP" sz="1400" dirty="0" err="1">
                <a:latin typeface="Tahoma" charset="0"/>
                <a:ea typeface="Tahoma" charset="0"/>
                <a:cs typeface="Tahoma" charset="0"/>
              </a:rPr>
              <a:t>Magnetospheres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altLang="ja-JP" sz="1400" dirty="0" err="1">
                <a:latin typeface="Tahoma" charset="0"/>
                <a:ea typeface="Tahoma" charset="0"/>
                <a:cs typeface="Tahoma" charset="0"/>
              </a:rPr>
              <a:t>of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altLang="ja-JP" sz="1400" dirty="0" err="1">
                <a:latin typeface="Tahoma" charset="0"/>
                <a:ea typeface="Tahoma" charset="0"/>
                <a:cs typeface="Tahoma" charset="0"/>
              </a:rPr>
              <a:t>the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 solar </a:t>
            </a:r>
            <a:r>
              <a:rPr lang="de-DE" altLang="ja-JP" sz="1400" dirty="0" err="1"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de-DE" altLang="ja-JP" sz="14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de-DE" altLang="ja-JP" sz="1400" dirty="0" err="1" smtClean="0">
                <a:latin typeface="Tahoma" charset="0"/>
                <a:ea typeface="Tahoma" charset="0"/>
                <a:cs typeface="Tahoma" charset="0"/>
              </a:rPr>
              <a:t>Wiley</a:t>
            </a:r>
            <a:r>
              <a:rPr lang="de-DE" altLang="ja-JP" sz="1400" dirty="0" smtClean="0">
                <a:latin typeface="Tahoma" charset="0"/>
                <a:ea typeface="Tahoma" charset="0"/>
                <a:cs typeface="Tahoma" charset="0"/>
              </a:rPr>
              <a:t>"</a:t>
            </a:r>
            <a:endParaRPr lang="de-DE" altLang="ja-JP" sz="14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9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828800"/>
            <a:ext cx="800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note of my talk:</a:t>
            </a:r>
          </a:p>
          <a:p>
            <a:endParaRPr lang="en-US" altLang="ja-JP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My speech is awkward by stuttering </a:t>
            </a:r>
            <a:r>
              <a:rPr lang="en-US" altLang="ja-JP" sz="2800" dirty="0" smtClean="0"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</a:t>
            </a:r>
            <a:endParaRPr lang="en-US" altLang="ja-JP" sz="2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altLang="ja-JP" sz="2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But, enjoy my talk!</a:t>
            </a:r>
            <a:endParaRPr lang="en-US" altLang="ja-JP" sz="2800" dirty="0" smtClean="0">
              <a:latin typeface="Tahoma" pitchFamily="34" charset="0"/>
              <a:ea typeface="Tahoma" pitchFamily="34" charset="0"/>
              <a:cs typeface="Tahoma" pitchFamily="34" charset="0"/>
              <a:sym typeface="Wingdings" panose="05000000000000000000" pitchFamily="2" charset="2"/>
            </a:endParaRPr>
          </a:p>
          <a:p>
            <a:r>
              <a:rPr lang="en-US" altLang="ja-JP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the content is not awkward</a:t>
            </a:r>
            <a:r>
              <a:rPr lang="en-US" altLang="ja-JP" sz="2800" dirty="0"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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77131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テキスト ボックス 13"/>
          <p:cNvSpPr txBox="1">
            <a:spLocks noChangeArrowheads="1"/>
          </p:cNvSpPr>
          <p:nvPr/>
        </p:nvSpPr>
        <p:spPr bwMode="auto">
          <a:xfrm>
            <a:off x="152399" y="990600"/>
            <a:ext cx="89154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Along the </a:t>
            </a:r>
            <a:r>
              <a:rPr lang="en-US" altLang="ja-JP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magnetospheric</a:t>
            </a:r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side of the low-latitude magnetopause, the mixing layer called the </a:t>
            </a:r>
            <a:r>
              <a:rPr lang="en-US" altLang="ja-JP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low-latitude boundary</a:t>
            </a:r>
            <a:r>
              <a:rPr lang="ja-JP" altLang="en-US" b="1" dirty="0" smtClean="0">
                <a:latin typeface="Tahoma" pitchFamily="34" charset="0"/>
                <a:ea typeface="Kozuka Mincho Pro L" pitchFamily="18" charset="-128"/>
                <a:cs typeface="Tahoma" pitchFamily="34" charset="0"/>
              </a:rPr>
              <a:t> </a:t>
            </a:r>
            <a:r>
              <a:rPr lang="en-US" altLang="ja-JP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layer </a:t>
            </a:r>
            <a:r>
              <a:rPr lang="en-US" altLang="ja-JP" b="1" dirty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altLang="ja-JP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LLBL) </a:t>
            </a:r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 frequently observed.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LLBL is thicker during the northward IMF.</a:t>
            </a:r>
          </a:p>
          <a:p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  <a:r>
              <a:rPr lang="en-US" altLang="ja-JP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[</a:t>
            </a:r>
            <a:r>
              <a:rPr lang="en-US" altLang="ja-JP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e.g., </a:t>
            </a:r>
            <a:r>
              <a:rPr lang="en-US" altLang="ja-JP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Eastman, 1976, Mitchell+, </a:t>
            </a:r>
            <a:r>
              <a:rPr lang="en-US" altLang="ja-JP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1987; </a:t>
            </a:r>
            <a:r>
              <a:rPr lang="en-US" altLang="ja-JP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Fujimoto+, </a:t>
            </a:r>
            <a:r>
              <a:rPr lang="en-US" altLang="ja-JP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1998; </a:t>
            </a:r>
            <a:r>
              <a:rPr lang="en-US" altLang="ja-JP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Hasegawa+, </a:t>
            </a:r>
            <a:r>
              <a:rPr lang="en-US" altLang="ja-JP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2003]</a:t>
            </a:r>
            <a:endParaRPr lang="en-US" altLang="ja-JP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</a:t>
            </a:r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anomalous solar-wind transport during the northward IMF?</a:t>
            </a:r>
            <a:endParaRPr lang="en-US" altLang="ja-JP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</a:t>
            </a:r>
            <a:r>
              <a:rPr lang="ja-JP" altLang="en-US" sz="1200" dirty="0">
                <a:latin typeface="Tahoma" pitchFamily="34" charset="0"/>
                <a:ea typeface="Kozuka Mincho Pro L" pitchFamily="18" charset="-128"/>
                <a:cs typeface="Tahoma" pitchFamily="34" charset="0"/>
              </a:rPr>
              <a:t>　</a:t>
            </a:r>
            <a:r>
              <a:rPr lang="ja-JP" altLang="en-US" sz="1200" dirty="0" smtClean="0">
                <a:latin typeface="Tahoma" pitchFamily="34" charset="0"/>
                <a:ea typeface="Kozuka Mincho Pro L" pitchFamily="18" charset="-128"/>
                <a:cs typeface="Tahoma" pitchFamily="34" charset="0"/>
              </a:rPr>
              <a:t>                         </a:t>
            </a:r>
            <a:endParaRPr lang="en-US" altLang="ja-JP" sz="1200" dirty="0" smtClean="0">
              <a:latin typeface="Tahoma" pitchFamily="34" charset="0"/>
              <a:ea typeface="Kozuka Mincho Pro L" pitchFamily="18" charset="-128"/>
              <a:cs typeface="Tahoma" pitchFamily="34" charset="0"/>
            </a:endParaRPr>
          </a:p>
        </p:txBody>
      </p:sp>
      <p:pic>
        <p:nvPicPr>
          <p:cNvPr id="9221" name="Picture 2" descr="C:\Documents and Settings\izutsu\デスクトップ\Cappuccino\00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7783" y="3238843"/>
            <a:ext cx="554355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 descr="C:\Documents and Settings\izutsu\デスクトップ\Cappuccino\002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7783" y="4917110"/>
            <a:ext cx="554355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直線コネクタ 21"/>
          <p:cNvCxnSpPr/>
          <p:nvPr/>
        </p:nvCxnSpPr>
        <p:spPr>
          <a:xfrm rot="5400000">
            <a:off x="5833795" y="3845268"/>
            <a:ext cx="1133475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円/楕円 22"/>
          <p:cNvSpPr/>
          <p:nvPr/>
        </p:nvSpPr>
        <p:spPr>
          <a:xfrm>
            <a:off x="6172200" y="5225085"/>
            <a:ext cx="1944687" cy="6477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9226" name="テキスト ボックス 24"/>
          <p:cNvSpPr txBox="1">
            <a:spLocks noChangeArrowheads="1"/>
          </p:cNvSpPr>
          <p:nvPr/>
        </p:nvSpPr>
        <p:spPr bwMode="auto">
          <a:xfrm>
            <a:off x="4452670" y="2986430"/>
            <a:ext cx="1368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Lucida Sans Unicode" pitchFamily="34" charset="0"/>
              </a:rPr>
              <a:t>Solar wind</a:t>
            </a:r>
            <a:endParaRPr lang="ja-JP" altLang="en-US" sz="1600">
              <a:latin typeface="Lucida Sans Unicode" pitchFamily="34" charset="0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rot="5400000">
            <a:off x="5690126" y="5578304"/>
            <a:ext cx="113188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8" name="テキスト ボックス 26"/>
          <p:cNvSpPr txBox="1">
            <a:spLocks noChangeArrowheads="1"/>
          </p:cNvSpPr>
          <p:nvPr/>
        </p:nvSpPr>
        <p:spPr bwMode="auto">
          <a:xfrm>
            <a:off x="7191108" y="2986430"/>
            <a:ext cx="11541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latin typeface="Lucida Sans Unicode" pitchFamily="34" charset="0"/>
              </a:rPr>
              <a:t>Msphere</a:t>
            </a:r>
            <a:endParaRPr lang="ja-JP" altLang="en-US" sz="1600">
              <a:latin typeface="Lucida Sans Unicode" pitchFamily="34" charset="0"/>
            </a:endParaRPr>
          </a:p>
        </p:txBody>
      </p:sp>
      <p:sp>
        <p:nvSpPr>
          <p:cNvPr id="9229" name="テキスト ボックス 27"/>
          <p:cNvSpPr txBox="1">
            <a:spLocks noChangeArrowheads="1"/>
          </p:cNvSpPr>
          <p:nvPr/>
        </p:nvSpPr>
        <p:spPr bwMode="auto">
          <a:xfrm>
            <a:off x="5968733" y="2986430"/>
            <a:ext cx="1152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latin typeface="Lucida Sans Unicode" pitchFamily="34" charset="0"/>
              </a:rPr>
              <a:t>Mpause</a:t>
            </a:r>
            <a:endParaRPr lang="ja-JP" altLang="en-US" sz="1600">
              <a:latin typeface="Lucida Sans Unicode" pitchFamily="34" charset="0"/>
            </a:endParaRPr>
          </a:p>
        </p:txBody>
      </p:sp>
      <p:sp>
        <p:nvSpPr>
          <p:cNvPr id="9230" name="テキスト ボックス 28"/>
          <p:cNvSpPr txBox="1">
            <a:spLocks noChangeArrowheads="1"/>
          </p:cNvSpPr>
          <p:nvPr/>
        </p:nvSpPr>
        <p:spPr bwMode="auto">
          <a:xfrm>
            <a:off x="5638800" y="6362364"/>
            <a:ext cx="34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Mixing layer (</a:t>
            </a:r>
            <a:r>
              <a:rPr lang="en-US" altLang="ja-JP" dirty="0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altLang="ja-JP" sz="1200" dirty="0" smtClean="0">
                <a:latin typeface="Arial" pitchFamily="34" charset="0"/>
                <a:cs typeface="Arial" pitchFamily="34" charset="0"/>
              </a:rPr>
              <a:t>mix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~10</a:t>
            </a:r>
            <a:r>
              <a:rPr lang="en-US" altLang="ja-JP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-10</a:t>
            </a:r>
            <a:r>
              <a:rPr lang="en-US" altLang="ja-JP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 km)</a:t>
            </a:r>
            <a:endParaRPr lang="ja-JP" alt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直線コネクタ 25"/>
          <p:cNvCxnSpPr/>
          <p:nvPr/>
        </p:nvCxnSpPr>
        <p:spPr>
          <a:xfrm rot="5400000">
            <a:off x="7491939" y="5557667"/>
            <a:ext cx="113188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5" name="テキスト ボックス 24"/>
          <p:cNvSpPr txBox="1">
            <a:spLocks noChangeArrowheads="1"/>
          </p:cNvSpPr>
          <p:nvPr/>
        </p:nvSpPr>
        <p:spPr bwMode="auto">
          <a:xfrm>
            <a:off x="4495800" y="4698035"/>
            <a:ext cx="12176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 smtClean="0">
                <a:latin typeface="Lucida Sans Unicode" pitchFamily="34" charset="0"/>
              </a:rPr>
              <a:t>Solar wind</a:t>
            </a:r>
            <a:endParaRPr lang="ja-JP" altLang="en-US" sz="1600">
              <a:latin typeface="Lucida Sans Unicode" pitchFamily="34" charset="0"/>
            </a:endParaRPr>
          </a:p>
        </p:txBody>
      </p:sp>
      <p:sp>
        <p:nvSpPr>
          <p:cNvPr id="9236" name="テキスト ボックス 26"/>
          <p:cNvSpPr txBox="1">
            <a:spLocks noChangeArrowheads="1"/>
          </p:cNvSpPr>
          <p:nvPr/>
        </p:nvSpPr>
        <p:spPr bwMode="auto">
          <a:xfrm>
            <a:off x="6760895" y="4713910"/>
            <a:ext cx="7921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latin typeface="Lucida Sans Unicode" pitchFamily="34" charset="0"/>
              </a:rPr>
              <a:t>LLBL</a:t>
            </a:r>
            <a:endParaRPr lang="ja-JP" altLang="en-US" sz="1600">
              <a:latin typeface="Lucida Sans Unicode" pitchFamily="34" charset="0"/>
            </a:endParaRPr>
          </a:p>
        </p:txBody>
      </p:sp>
      <p:sp>
        <p:nvSpPr>
          <p:cNvPr id="9237" name="テキスト ボックス 27"/>
          <p:cNvSpPr txBox="1">
            <a:spLocks noChangeArrowheads="1"/>
          </p:cNvSpPr>
          <p:nvPr/>
        </p:nvSpPr>
        <p:spPr bwMode="auto">
          <a:xfrm>
            <a:off x="5778500" y="4713910"/>
            <a:ext cx="107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 err="1">
                <a:latin typeface="Lucida Sans Unicode" pitchFamily="34" charset="0"/>
              </a:rPr>
              <a:t>Mpause</a:t>
            </a:r>
            <a:endParaRPr lang="ja-JP" altLang="en-US" sz="1600">
              <a:latin typeface="Lucida Sans Unicode" pitchFamily="34" charset="0"/>
            </a:endParaRPr>
          </a:p>
        </p:txBody>
      </p:sp>
      <p:pic>
        <p:nvPicPr>
          <p:cNvPr id="30" name="Picture 3" descr="C:\Users\takuma\Desktop\SWT2010\figs_SWT\png\figs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023433"/>
            <a:ext cx="3048000" cy="1573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flipH="1" flipV="1">
            <a:off x="1447800" y="4090232"/>
            <a:ext cx="152400" cy="457200"/>
          </a:xfrm>
          <a:prstGeom prst="straightConnector1">
            <a:avLst/>
          </a:prstGeom>
          <a:ln w="38100">
            <a:solidFill>
              <a:srgbClr val="4F81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37" idx="1"/>
          </p:cNvCxnSpPr>
          <p:nvPr/>
        </p:nvCxnSpPr>
        <p:spPr>
          <a:xfrm>
            <a:off x="1524000" y="4318833"/>
            <a:ext cx="1861870" cy="4363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385870" y="2735885"/>
            <a:ext cx="5715000" cy="403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57200" y="5036403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Two examples of the inbound magnetopause crossing by THEMIS spacecraft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08741" y="2590800"/>
            <a:ext cx="306365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ja-JP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Energy-time (E-t) spectrograms</a:t>
            </a:r>
            <a:endParaRPr lang="en-US" sz="1400" b="1" dirty="0"/>
          </a:p>
        </p:txBody>
      </p:sp>
      <p:sp>
        <p:nvSpPr>
          <p:cNvPr id="2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26988"/>
            <a:ext cx="8929687" cy="935038"/>
          </a:xfrm>
          <a:noFill/>
        </p:spPr>
        <p:txBody>
          <a:bodyPr>
            <a:normAutofit fontScale="90000"/>
          </a:bodyPr>
          <a:lstStyle/>
          <a:p>
            <a:r>
              <a:rPr lang="en-US" altLang="ja-JP" sz="3600" b="1" u="sng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Earth’s low-latitude boundary layer (LLBL)</a:t>
            </a:r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6338170" y="6363222"/>
            <a:ext cx="16200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9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142875" y="71438"/>
            <a:ext cx="8786813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 b="1" u="sng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High-latitude reconnection </a:t>
            </a:r>
          </a:p>
        </p:txBody>
      </p:sp>
      <p:sp>
        <p:nvSpPr>
          <p:cNvPr id="6147" name="テキスト ボックス 17"/>
          <p:cNvSpPr txBox="1">
            <a:spLocks noChangeArrowheads="1"/>
          </p:cNvSpPr>
          <p:nvPr/>
        </p:nvSpPr>
        <p:spPr bwMode="auto">
          <a:xfrm>
            <a:off x="152400" y="1273314"/>
            <a:ext cx="8839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During northward IMF, </a:t>
            </a:r>
            <a:r>
              <a:rPr lang="en-US" altLang="ja-JP" sz="2000" b="1" dirty="0" smtClean="0">
                <a:latin typeface="Tahoma" pitchFamily="34" charset="0"/>
                <a:cs typeface="Tahoma" pitchFamily="34" charset="0"/>
              </a:rPr>
              <a:t>magnetic </a:t>
            </a:r>
            <a:r>
              <a:rPr lang="en-US" altLang="ja-JP" sz="2000" b="1" dirty="0">
                <a:latin typeface="Tahoma" pitchFamily="34" charset="0"/>
                <a:cs typeface="Tahoma" pitchFamily="34" charset="0"/>
              </a:rPr>
              <a:t>reconnection</a:t>
            </a:r>
            <a:r>
              <a:rPr lang="en-US" altLang="ja-JP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would easily </a:t>
            </a:r>
            <a:r>
              <a:rPr lang="en-US" altLang="ja-JP" sz="2000" dirty="0">
                <a:latin typeface="Tahoma" pitchFamily="34" charset="0"/>
                <a:cs typeface="Tahoma" pitchFamily="34" charset="0"/>
              </a:rPr>
              <a:t>be induced </a:t>
            </a: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at high-latitude magnetopause.</a:t>
            </a:r>
          </a:p>
          <a:p>
            <a:r>
              <a:rPr lang="en-US" altLang="ja-JP" sz="2000" dirty="0" smtClean="0"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    </a:t>
            </a: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 leading to the formation of the dayside-to-flank LLBL.</a:t>
            </a:r>
            <a:endParaRPr lang="en-US" altLang="ja-JP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1371600" y="6397163"/>
            <a:ext cx="213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/>
              <a:t>[Song &amp; Russell, 1992]</a:t>
            </a:r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6015" y="2633603"/>
            <a:ext cx="4173185" cy="394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テキスト ボックス 6"/>
          <p:cNvSpPr txBox="1">
            <a:spLocks noChangeArrowheads="1"/>
          </p:cNvSpPr>
          <p:nvPr/>
        </p:nvSpPr>
        <p:spPr bwMode="auto">
          <a:xfrm>
            <a:off x="6409044" y="6321623"/>
            <a:ext cx="14061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[</a:t>
            </a:r>
            <a:r>
              <a:rPr lang="en-US" altLang="ja-JP" sz="1400" dirty="0" err="1" smtClean="0"/>
              <a:t>Fuselier</a:t>
            </a:r>
            <a:r>
              <a:rPr lang="en-US" altLang="ja-JP" sz="1400" dirty="0" smtClean="0"/>
              <a:t>+, 2012]</a:t>
            </a:r>
            <a:endParaRPr lang="ja-JP" altLang="en-US" sz="1400" dirty="0"/>
          </a:p>
        </p:txBody>
      </p:sp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948" y="2512324"/>
            <a:ext cx="356259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58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220" y="76200"/>
            <a:ext cx="3454580" cy="639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0" y="361950"/>
            <a:ext cx="53340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b="1" u="sng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Kelvin-Helmholtz vortex </a:t>
            </a:r>
          </a:p>
        </p:txBody>
      </p:sp>
      <p:sp>
        <p:nvSpPr>
          <p:cNvPr id="6147" name="テキスト ボックス 17"/>
          <p:cNvSpPr txBox="1">
            <a:spLocks noChangeArrowheads="1"/>
          </p:cNvSpPr>
          <p:nvPr/>
        </p:nvSpPr>
        <p:spPr bwMode="auto">
          <a:xfrm>
            <a:off x="3886200" y="1752600"/>
            <a:ext cx="52578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The persistent velocity shear between </a:t>
            </a:r>
            <a:r>
              <a:rPr lang="en-US" altLang="ja-JP" sz="2000" dirty="0" err="1" smtClean="0">
                <a:latin typeface="Tahoma" pitchFamily="34" charset="0"/>
                <a:cs typeface="Tahoma" pitchFamily="34" charset="0"/>
              </a:rPr>
              <a:t>magnetosheath</a:t>
            </a: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 and magnetosphere can drive the KHI at low-latitudes.</a:t>
            </a:r>
          </a:p>
          <a:p>
            <a:pPr marL="342900" indent="-342900">
              <a:buFontTx/>
              <a:buChar char="-"/>
            </a:pPr>
            <a:endParaRPr lang="en-US" altLang="ja-JP" sz="2000" dirty="0">
              <a:latin typeface="Tahoma" pitchFamily="34" charset="0"/>
              <a:cs typeface="Tahoma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The non-linear KH vortex causes the secondary tearing and KH/RT instabilities.</a:t>
            </a:r>
          </a:p>
          <a:p>
            <a:pPr marL="342900" indent="-342900">
              <a:buFontTx/>
              <a:buChar char="-"/>
            </a:pPr>
            <a:endParaRPr lang="en-US" altLang="ja-JP" sz="2000" dirty="0">
              <a:latin typeface="Tahoma" pitchFamily="34" charset="0"/>
              <a:cs typeface="Tahoma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The secondary tearing (vortex-induced reconnection) causes a rapid expansion of the mixing layer, while the secondary KH/RT causes a gradual transport deeper into the magnetosphere. </a:t>
            </a:r>
          </a:p>
          <a:p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    </a:t>
            </a:r>
            <a:r>
              <a:rPr lang="en-US" altLang="ja-JP" sz="1400" dirty="0" smtClean="0">
                <a:latin typeface="Tahoma" pitchFamily="34" charset="0"/>
                <a:cs typeface="Tahoma" pitchFamily="34" charset="0"/>
              </a:rPr>
              <a:t>[e.g., </a:t>
            </a:r>
            <a:r>
              <a:rPr lang="en-US" altLang="ja-JP" sz="1400" dirty="0" smtClean="0"/>
              <a:t>Nakamura </a:t>
            </a:r>
            <a:r>
              <a:rPr lang="en-US" altLang="ja-JP" sz="1400" dirty="0"/>
              <a:t>&amp; </a:t>
            </a:r>
            <a:r>
              <a:rPr lang="en-US" altLang="ja-JP" sz="1400" dirty="0" err="1"/>
              <a:t>Daughton</a:t>
            </a:r>
            <a:r>
              <a:rPr lang="en-US" altLang="ja-JP" sz="1400" dirty="0"/>
              <a:t>, 2014</a:t>
            </a:r>
            <a:r>
              <a:rPr lang="en-US" altLang="ja-JP" sz="1400" dirty="0" smtClean="0">
                <a:latin typeface="Tahoma" pitchFamily="34" charset="0"/>
                <a:cs typeface="Tahoma" pitchFamily="34" charset="0"/>
              </a:rPr>
              <a:t>]</a:t>
            </a:r>
            <a:endParaRPr lang="en-US" altLang="ja-JP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1143000" y="6474023"/>
            <a:ext cx="251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[Nakamura </a:t>
            </a:r>
            <a:r>
              <a:rPr lang="en-US" altLang="ja-JP" sz="1400" dirty="0"/>
              <a:t>&amp; </a:t>
            </a:r>
            <a:r>
              <a:rPr lang="en-US" altLang="ja-JP" sz="1400" dirty="0" err="1" smtClean="0"/>
              <a:t>Daughton</a:t>
            </a:r>
            <a:r>
              <a:rPr lang="en-US" altLang="ja-JP" sz="1400" dirty="0" smtClean="0"/>
              <a:t>, 2014]</a:t>
            </a:r>
            <a:endParaRPr lang="en-US" altLang="ja-JP" sz="1400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905000" y="1978223"/>
            <a:ext cx="160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[Fairfield+, 2000]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0798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107774"/>
            <a:ext cx="914400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2900" b="1" u="sng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C</a:t>
            </a:r>
            <a:r>
              <a:rPr lang="en-US" altLang="ja-JP" sz="2900" b="1" u="sng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oupling between high-lat. reconnection &amp; KHI</a:t>
            </a:r>
          </a:p>
        </p:txBody>
      </p:sp>
      <p:sp>
        <p:nvSpPr>
          <p:cNvPr id="6147" name="テキスト ボックス 17"/>
          <p:cNvSpPr txBox="1">
            <a:spLocks noChangeArrowheads="1"/>
          </p:cNvSpPr>
          <p:nvPr/>
        </p:nvSpPr>
        <p:spPr bwMode="auto">
          <a:xfrm>
            <a:off x="228600" y="1112752"/>
            <a:ext cx="8748713" cy="547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ja-JP" sz="2400" dirty="0" smtClean="0">
                <a:latin typeface="Tahoma" pitchFamily="34" charset="0"/>
                <a:cs typeface="Tahoma" pitchFamily="34" charset="0"/>
              </a:rPr>
              <a:t>Super-</a:t>
            </a:r>
            <a:r>
              <a:rPr lang="en-US" altLang="ja-JP" sz="2400" dirty="0" err="1" smtClean="0">
                <a:latin typeface="Tahoma" pitchFamily="34" charset="0"/>
                <a:cs typeface="Tahoma" pitchFamily="34" charset="0"/>
              </a:rPr>
              <a:t>Al</a:t>
            </a:r>
            <a:r>
              <a:rPr lang="en-US" altLang="ja-JP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fv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</a:t>
            </a:r>
            <a:r>
              <a:rPr lang="en-US" altLang="ja-JP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altLang="ja-JP" sz="2400" dirty="0" smtClean="0">
                <a:latin typeface="Tahoma" pitchFamily="34" charset="0"/>
                <a:cs typeface="Tahoma" pitchFamily="34" charset="0"/>
              </a:rPr>
              <a:t>nstable condition for the KHI</a:t>
            </a:r>
            <a:r>
              <a:rPr lang="en-US" altLang="ja-JP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ja-JP" sz="1400" dirty="0" smtClean="0">
                <a:latin typeface="Tahoma" pitchFamily="34" charset="0"/>
                <a:cs typeface="Tahoma" pitchFamily="34" charset="0"/>
              </a:rPr>
              <a:t>[Chandrasekhar, 1961]</a:t>
            </a:r>
            <a:endParaRPr lang="en-US" altLang="ja-JP" sz="1400" dirty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u"/>
            </a:pPr>
            <a:endParaRPr lang="en-US" altLang="ja-JP" sz="1400" dirty="0" smtClean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u"/>
            </a:pPr>
            <a:endParaRPr lang="en-US" altLang="ja-JP" sz="2000" dirty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u"/>
            </a:pPr>
            <a:endParaRPr lang="en-US" altLang="ja-JP" sz="2000" dirty="0" smtClean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u"/>
            </a:pPr>
            <a:endParaRPr lang="en-US" altLang="ja-JP" sz="2000" dirty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u"/>
            </a:pPr>
            <a:endParaRPr lang="en-US" altLang="ja-JP" sz="2000" dirty="0" smtClean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u"/>
            </a:pPr>
            <a:endParaRPr lang="en-US" altLang="ja-JP" sz="2000" dirty="0" smtClean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u"/>
            </a:pPr>
            <a:endParaRPr lang="en-US" altLang="ja-JP" sz="2000" dirty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u"/>
            </a:pPr>
            <a:endParaRPr lang="en-US" altLang="ja-JP" sz="1100" dirty="0">
              <a:latin typeface="Tahoma" pitchFamily="34" charset="0"/>
              <a:cs typeface="Tahoma" pitchFamily="34" charset="0"/>
            </a:endParaRP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M</a:t>
            </a:r>
            <a:r>
              <a:rPr lang="en-US" altLang="ja-JP" sz="2000" baseline="-25000" dirty="0" smtClean="0">
                <a:latin typeface="Tahoma" pitchFamily="34" charset="0"/>
                <a:cs typeface="Tahoma" pitchFamily="34" charset="0"/>
              </a:rPr>
              <a:t>A</a:t>
            </a: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=A/B&gt;1 : KHI unstable</a:t>
            </a:r>
          </a:p>
          <a:p>
            <a:pPr>
              <a:buFont typeface="Wingdings" pitchFamily="2" charset="2"/>
              <a:buChar char="u"/>
            </a:pPr>
            <a:endParaRPr lang="en-US" altLang="ja-JP" sz="1050" dirty="0" smtClean="0">
              <a:latin typeface="Tahoma" pitchFamily="34" charset="0"/>
              <a:cs typeface="Tahoma" pitchFamily="34" charset="0"/>
            </a:endParaRP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M</a:t>
            </a:r>
            <a:r>
              <a:rPr lang="en-US" altLang="ja-JP" sz="2000" baseline="-25000" dirty="0">
                <a:latin typeface="Tahoma" pitchFamily="34" charset="0"/>
                <a:cs typeface="Tahoma" pitchFamily="34" charset="0"/>
              </a:rPr>
              <a:t>A</a:t>
            </a: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=A/B&gt;5 : producing non-linear vortex </a:t>
            </a:r>
            <a:r>
              <a:rPr lang="en-US" altLang="ja-JP" sz="2000" dirty="0">
                <a:latin typeface="Tahoma" pitchFamily="34" charset="0"/>
                <a:cs typeface="Tahoma" pitchFamily="34" charset="0"/>
              </a:rPr>
              <a:t>flow </a:t>
            </a:r>
            <a:r>
              <a:rPr lang="en-US" altLang="ja-JP" sz="1400" dirty="0" smtClean="0">
                <a:latin typeface="Tahoma" pitchFamily="34" charset="0"/>
                <a:cs typeface="Tahoma" pitchFamily="34" charset="0"/>
              </a:rPr>
              <a:t>[Nakamura+, 2005]</a:t>
            </a:r>
            <a:endParaRPr lang="en-US" altLang="ja-JP" sz="2000" dirty="0" smtClean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u"/>
            </a:pPr>
            <a:endParaRPr lang="en-US" altLang="ja-JP" sz="3200" dirty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u"/>
            </a:pPr>
            <a:r>
              <a:rPr lang="en-US" altLang="ja-JP" sz="2400" dirty="0" smtClean="0">
                <a:latin typeface="Tahoma" pitchFamily="34" charset="0"/>
                <a:cs typeface="Tahoma" pitchFamily="34" charset="0"/>
              </a:rPr>
              <a:t>Higher density enhancing M</a:t>
            </a:r>
            <a:r>
              <a:rPr lang="en-US" altLang="ja-JP" sz="2400" baseline="-25000" dirty="0">
                <a:latin typeface="Tahoma" pitchFamily="34" charset="0"/>
                <a:cs typeface="Tahoma" pitchFamily="34" charset="0"/>
              </a:rPr>
              <a:t>A</a:t>
            </a:r>
            <a:r>
              <a:rPr lang="en-US" altLang="ja-JP" sz="2400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endParaRPr lang="en-US" altLang="ja-JP" sz="1400" dirty="0">
              <a:latin typeface="Tahoma" pitchFamily="34" charset="0"/>
              <a:cs typeface="Tahoma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altLang="ja-JP" sz="2000" dirty="0" smtClean="0"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Pre-existing BL by high-lat. reconnection</a:t>
            </a:r>
          </a:p>
          <a:p>
            <a:r>
              <a:rPr lang="en-US" altLang="ja-JP" sz="2000" dirty="0" smtClean="0"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can play a key role in exciting strong KHI.</a:t>
            </a: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en-US" altLang="ja-JP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ja-JP" sz="2000" dirty="0" smtClean="0">
                <a:latin typeface="Tahoma" pitchFamily="34" charset="0"/>
                <a:cs typeface="Tahoma" pitchFamily="34" charset="0"/>
              </a:rPr>
              <a:t>                  </a:t>
            </a:r>
            <a:r>
              <a:rPr lang="en-US" altLang="ja-JP" sz="1400" dirty="0" smtClean="0">
                <a:latin typeface="Tahoma" pitchFamily="34" charset="0"/>
                <a:cs typeface="Tahoma" pitchFamily="34" charset="0"/>
              </a:rPr>
              <a:t>[Hasegawa+, 2009; Nakamura+, 20017b ]</a:t>
            </a:r>
            <a:endParaRPr lang="en-US" altLang="ja-JP" dirty="0">
              <a:latin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1737600"/>
                <a:ext cx="8001000" cy="1767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i="0">
                              <a:latin typeface="Cambria Math" panose="02040503050406030204" pitchFamily="18" charset="0"/>
                            </a:rPr>
                            <m:t>KH</m:t>
                          </m:r>
                        </m:sub>
                        <m:sup>
                          <m:r>
                            <a:rPr lang="de-DE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de-DE" i="1">
                              <a:latin typeface="Cambria Math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i="1">
                                  <a:latin typeface="Cambria Math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0">
                                          <a:latin typeface="Cambria Math" panose="020405030504060302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de-DE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i="0">
                                          <a:latin typeface="Cambria Math" panose="02040503050406030204" pitchFamily="18" charset="0"/>
                                        </a:rPr>
                                        <m:t>ρ</m:t>
                                      </m:r>
                                    </m:e>
                                    <m:sub>
                                      <m:r>
                                        <a:rPr lang="de-DE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i="0">
                                                  <a:latin typeface="Cambria Math" panose="02040503050406030204" pitchFamily="18" charset="0"/>
                                                </a:rPr>
                                                <m:t>ρ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i="0">
                                                  <a:latin typeface="Cambria Math" panose="02040503050406030204" pitchFamily="18" charset="0"/>
                                                </a:rPr>
                                                <m:t>ρ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p>
                                <m:sSupPr>
                                  <m:ctrlPr>
                                    <a:rPr lang="de-DE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0">
                                          <a:latin typeface="Cambria Math" panose="02040503050406030204" pitchFamily="18" charset="0"/>
                                        </a:rPr>
                                        <m:t>𝐤</m:t>
                                      </m:r>
                                      <m:r>
                                        <a:rPr lang="de-DE" b="0" i="0">
                                          <a:latin typeface="Cambria Math" panose="02040503050406030204" pitchFamily="18" charset="0"/>
                                        </a:rPr>
                                        <m:t>∙</m:t>
                                      </m:r>
                                      <m:d>
                                        <m:dPr>
                                          <m:ctrlPr>
                                            <a:rPr lang="de-DE" b="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b="0" i="1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0">
                                                  <a:latin typeface="Cambria Math" panose="02040503050406030204" pitchFamily="18" charset="0"/>
                                                </a:rPr>
                                                <m:t>𝐔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b="0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b="0" i="1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0">
                                                  <a:latin typeface="Cambria Math" panose="02040503050406030204" pitchFamily="18" charset="0"/>
                                                </a:rPr>
                                                <m:t>𝐔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de-DE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𝐴</m:t>
                          </m:r>
                        </m:lim>
                      </m:limLow>
                      <m:r>
                        <a:rPr lang="de-DE" b="0" i="0">
                          <a:latin typeface="Cambria Math" panose="02040503050406030204" pitchFamily="18" charset="0"/>
                        </a:rPr>
                        <m:t>−</m:t>
                      </m:r>
                      <m:limLow>
                        <m:limLowPr>
                          <m:ctrlPr>
                            <a:rPr lang="de-DE" b="0" i="1">
                              <a:latin typeface="Cambria Math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b="0" i="1">
                                  <a:latin typeface="Cambria Math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de-DE" b="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de-DE" b="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b="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>
                                              <a:latin typeface="Cambria Math" panose="02040503050406030204" pitchFamily="18" charset="0"/>
                                            </a:rPr>
                                            <m:t>ρ</m:t>
                                          </m:r>
                                        </m:e>
                                        <m:sub>
                                          <m:r>
                                            <a:rPr lang="de-DE" b="0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b="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de-DE" b="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>
                                              <a:latin typeface="Cambria Math" panose="02040503050406030204" pitchFamily="18" charset="0"/>
                                            </a:rPr>
                                            <m:t>ρ</m:t>
                                          </m:r>
                                        </m:e>
                                        <m:sub>
                                          <m:r>
                                            <a:rPr lang="de-DE" b="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b="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b="0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b="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1" i="0">
                                              <a:latin typeface="Cambria Math" panose="02040503050406030204" pitchFamily="18" charset="0"/>
                                            </a:rPr>
                                            <m:t>𝐤</m:t>
                                          </m:r>
                                          <m:r>
                                            <a:rPr lang="de-DE" b="0" i="0">
                                              <a:latin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b="0" i="1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0">
                                                  <a:latin typeface="Cambria Math" panose="02040503050406030204" pitchFamily="18" charset="0"/>
                                                </a:rPr>
                                                <m:t>𝐁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b="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de-DE" b="0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b="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1" i="0">
                                              <a:latin typeface="Cambria Math" panose="02040503050406030204" pitchFamily="18" charset="0"/>
                                            </a:rPr>
                                            <m:t>𝐤</m:t>
                                          </m:r>
                                          <m:r>
                                            <a:rPr lang="de-DE" b="0" i="0">
                                              <a:latin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b="0" i="1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 i="0">
                                                  <a:latin typeface="Cambria Math" panose="02040503050406030204" pitchFamily="18" charset="0"/>
                                                </a:rPr>
                                                <m:t>𝐁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𝐵</m:t>
                          </m:r>
                        </m:lim>
                      </m:limLow>
                      <m:r>
                        <a:rPr lang="de-DE" b="0" i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de-DE" b="0" i="0" dirty="0" smtClean="0">
                  <a:latin typeface="Cambria Math" panose="02040503050406030204" pitchFamily="18" charset="0"/>
                </a:endParaRPr>
              </a:p>
              <a:p>
                <a:endParaRPr lang="de-DE" b="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b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b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b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b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  <m:r>
                                    <a:rPr lang="de-DE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1">
                                              <a:latin typeface="Cambria Math" panose="02040503050406030204" pitchFamily="18" charset="0"/>
                                            </a:rPr>
                                            <m:t>𝐔</m:t>
                                          </m:r>
                                        </m:e>
                                        <m:sub>
                                          <m:r>
                                            <a:rPr lang="de-DE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1">
                                              <a:latin typeface="Cambria Math" panose="02040503050406030204" pitchFamily="18" charset="0"/>
                                            </a:rPr>
                                            <m:t>𝐔</m:t>
                                          </m:r>
                                        </m:e>
                                        <m:sub>
                                          <m:r>
                                            <a:rPr lang="de-DE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1">
                                              <a:latin typeface="Cambria Math" panose="02040503050406030204" pitchFamily="18" charset="0"/>
                                            </a:rPr>
                                            <m:t>𝐤</m:t>
                                          </m:r>
                                          <m:r>
                                            <a:rPr lang="de-DE">
                                              <a:latin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>
                                                  <a:latin typeface="Cambria Math" panose="02040503050406030204" pitchFamily="18" charset="0"/>
                                                </a:rPr>
                                                <m:t>𝐁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1">
                                              <a:latin typeface="Cambria Math" panose="02040503050406030204" pitchFamily="18" charset="0"/>
                                            </a:rPr>
                                            <m:t>𝐤</m:t>
                                          </m:r>
                                          <m:r>
                                            <a:rPr lang="de-DE">
                                              <a:latin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1">
                                                  <a:latin typeface="Cambria Math" panose="02040503050406030204" pitchFamily="18" charset="0"/>
                                                </a:rPr>
                                                <m:t>𝐁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de-DE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de-DE" b="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737600"/>
                <a:ext cx="8001000" cy="1767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742568"/>
            <a:ext cx="3744399" cy="21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6" y="328611"/>
            <a:ext cx="3535687" cy="620079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563888" y="135755"/>
            <a:ext cx="5580112" cy="1066800"/>
          </a:xfrm>
        </p:spPr>
        <p:txBody>
          <a:bodyPr/>
          <a:lstStyle/>
          <a:p>
            <a:pPr algn="ctr"/>
            <a:r>
              <a:rPr kumimoji="1" lang="en-US" altLang="ja-JP" b="1" u="sng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MMS event on 8 Sep. 2015</a:t>
            </a:r>
            <a:endParaRPr kumimoji="1" lang="ja-JP" altLang="en-US" b="1" u="sng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>
                <a:spLocks noChangeArrowheads="1"/>
              </p:cNvSpPr>
              <p:nvPr/>
            </p:nvSpPr>
            <p:spPr bwMode="auto">
              <a:xfrm>
                <a:off x="3617804" y="3657600"/>
                <a:ext cx="5602395" cy="2759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ts val="2600"/>
                  </a:lnSpc>
                  <a:buFontTx/>
                  <a:buChar char="-"/>
                </a:pPr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Prolonged northward IMF</a:t>
                </a:r>
              </a:p>
              <a:p>
                <a:pPr marL="285750" indent="-285750">
                  <a:lnSpc>
                    <a:spcPts val="2600"/>
                  </a:lnSpc>
                  <a:buFontTx/>
                  <a:buChar char="-"/>
                </a:pPr>
                <a:r>
                  <a:rPr lang="de-DE" altLang="ja-JP" sz="2000" dirty="0">
                    <a:latin typeface="Tahoma" pitchFamily="34" charset="0"/>
                    <a:cs typeface="Tahoma" pitchFamily="34" charset="0"/>
                  </a:rPr>
                  <a:t>Quasi-periodic strong waves </a:t>
                </a:r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b/w SH &amp; BL</a:t>
                </a:r>
              </a:p>
              <a:p>
                <a:pPr marL="285750" indent="-285750">
                  <a:lnSpc>
                    <a:spcPts val="2600"/>
                  </a:lnSpc>
                  <a:buFontTx/>
                  <a:buChar char="-"/>
                </a:pPr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T</a:t>
                </a:r>
                <a:r>
                  <a:rPr lang="de-DE" altLang="ja-JP" sz="2000" baseline="-25000" dirty="0" smtClean="0">
                    <a:latin typeface="Tahoma" pitchFamily="34" charset="0"/>
                    <a:cs typeface="Tahoma" pitchFamily="34" charset="0"/>
                  </a:rPr>
                  <a:t>e</a:t>
                </a:r>
                <a14:m>
                  <m:oMath xmlns:m="http://schemas.openxmlformats.org/officeDocument/2006/math">
                    <m:r>
                      <a:rPr lang="de-DE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∥</m:t>
                    </m:r>
                  </m:oMath>
                </a14:m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&gt;T</a:t>
                </a:r>
                <a:r>
                  <a:rPr lang="de-DE" altLang="ja-JP" sz="2000" baseline="-25000" dirty="0" smtClean="0">
                    <a:latin typeface="Tahoma" pitchFamily="34" charset="0"/>
                    <a:cs typeface="Tahoma" pitchFamily="34" charset="0"/>
                  </a:rPr>
                  <a:t>e</a:t>
                </a:r>
                <a14:m>
                  <m:oMath xmlns:m="http://schemas.openxmlformats.org/officeDocument/2006/math">
                    <m:r>
                      <a:rPr lang="de-DE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⊥</m:t>
                    </m:r>
                  </m:oMath>
                </a14:m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 indicating BL is produced by the high lat. reconnection </a:t>
                </a:r>
              </a:p>
              <a:p>
                <a:pPr marL="285750" indent="-285750">
                  <a:lnSpc>
                    <a:spcPts val="2600"/>
                  </a:lnSpc>
                  <a:buFontTx/>
                  <a:buChar char="-"/>
                </a:pPr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M</a:t>
                </a:r>
                <a:r>
                  <a:rPr lang="en-US" altLang="ja-JP" sz="2000" baseline="-25000" dirty="0">
                    <a:latin typeface="Tahoma" pitchFamily="34" charset="0"/>
                    <a:cs typeface="Tahoma" pitchFamily="34" charset="0"/>
                  </a:rPr>
                  <a:t>A</a:t>
                </a:r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~5.6 b/w SH &amp; BL, while ~1 </a:t>
                </a:r>
                <a:r>
                  <a:rPr lang="de-DE" altLang="ja-JP" sz="2000" dirty="0">
                    <a:latin typeface="Tahoma" pitchFamily="34" charset="0"/>
                    <a:cs typeface="Tahoma" pitchFamily="34" charset="0"/>
                  </a:rPr>
                  <a:t>b/w </a:t>
                </a:r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SH &amp; SP</a:t>
                </a:r>
                <a:endParaRPr lang="de-DE" altLang="ja-JP" sz="2000" dirty="0">
                  <a:latin typeface="Tahoma" pitchFamily="34" charset="0"/>
                  <a:cs typeface="Tahoma" pitchFamily="34" charset="0"/>
                </a:endParaRPr>
              </a:p>
              <a:p>
                <a:pPr>
                  <a:lnSpc>
                    <a:spcPts val="2600"/>
                  </a:lnSpc>
                </a:pPr>
                <a:endParaRPr lang="de-DE" altLang="ja-JP" sz="2000" dirty="0">
                  <a:latin typeface="Tahoma" pitchFamily="34" charset="0"/>
                  <a:cs typeface="Tahoma" pitchFamily="34" charset="0"/>
                </a:endParaRPr>
              </a:p>
              <a:p>
                <a:pPr marL="342900" indent="-342900">
                  <a:lnSpc>
                    <a:spcPts val="2600"/>
                  </a:lnSpc>
                  <a:buFont typeface="Wingdings" panose="05000000000000000000" pitchFamily="2" charset="2"/>
                  <a:buChar char="à"/>
                </a:pPr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  <a:sym typeface="Wingdings" panose="05000000000000000000" pitchFamily="2" charset="2"/>
                  </a:rPr>
                  <a:t>KH waves</a:t>
                </a:r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 enhanced by </a:t>
                </a:r>
                <a:r>
                  <a:rPr lang="de-DE" altLang="ja-JP" sz="2000" dirty="0">
                    <a:latin typeface="Tahoma" pitchFamily="34" charset="0"/>
                    <a:cs typeface="Tahoma" pitchFamily="34" charset="0"/>
                    <a:sym typeface="Wingdings" panose="05000000000000000000" pitchFamily="2" charset="2"/>
                  </a:rPr>
                  <a:t>pre-existing BL</a:t>
                </a:r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  </a:t>
                </a:r>
              </a:p>
              <a:p>
                <a:pPr>
                  <a:lnSpc>
                    <a:spcPts val="2600"/>
                  </a:lnSpc>
                </a:pPr>
                <a:r>
                  <a:rPr lang="de-DE" altLang="ja-JP" sz="2000" dirty="0"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de-DE" altLang="ja-JP" sz="2000" dirty="0" smtClean="0">
                    <a:latin typeface="Tahoma" pitchFamily="34" charset="0"/>
                    <a:cs typeface="Tahoma" pitchFamily="34" charset="0"/>
                  </a:rPr>
                  <a:t>                                  </a:t>
                </a:r>
                <a:r>
                  <a:rPr lang="de-DE" altLang="ja-JP" sz="1400" dirty="0" smtClean="0">
                    <a:latin typeface="Tahoma" pitchFamily="34" charset="0"/>
                    <a:cs typeface="Tahoma" pitchFamily="34" charset="0"/>
                  </a:rPr>
                  <a:t>[Nakamura+, 2017b]</a:t>
                </a: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7804" y="3657600"/>
                <a:ext cx="5602395" cy="2759730"/>
              </a:xfrm>
              <a:prstGeom prst="rect">
                <a:avLst/>
              </a:prstGeom>
              <a:blipFill>
                <a:blip r:embed="rId4"/>
                <a:stretch>
                  <a:fillRect l="-1197" t="-1545" r="-2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19200"/>
            <a:ext cx="4051361" cy="22821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3251" y="76200"/>
            <a:ext cx="417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SP</a:t>
            </a:r>
            <a:endParaRPr lang="de-DE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1327547" y="76200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BL</a:t>
            </a:r>
            <a:endParaRPr lang="de-DE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1779321" y="76200"/>
            <a:ext cx="1067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KH-active</a:t>
            </a:r>
            <a:endParaRPr lang="de-DE" sz="1400" b="1" dirty="0"/>
          </a:p>
        </p:txBody>
      </p:sp>
      <p:sp>
        <p:nvSpPr>
          <p:cNvPr id="14" name="Rectangle 13"/>
          <p:cNvSpPr/>
          <p:nvPr/>
        </p:nvSpPr>
        <p:spPr>
          <a:xfrm>
            <a:off x="2787257" y="76200"/>
            <a:ext cx="436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SH</a:t>
            </a:r>
            <a:endParaRPr lang="de-DE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6136098" y="2206823"/>
            <a:ext cx="417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SP</a:t>
            </a:r>
            <a:endParaRPr lang="de-DE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5737654" y="2286000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BL</a:t>
            </a:r>
            <a:endParaRPr lang="de-DE" sz="1400" b="1" dirty="0"/>
          </a:p>
        </p:txBody>
      </p:sp>
      <p:sp>
        <p:nvSpPr>
          <p:cNvPr id="23" name="Rectangle 22"/>
          <p:cNvSpPr/>
          <p:nvPr/>
        </p:nvSpPr>
        <p:spPr>
          <a:xfrm>
            <a:off x="5257800" y="2359223"/>
            <a:ext cx="436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SH</a:t>
            </a:r>
            <a:endParaRPr lang="de-DE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296464" y="6424291"/>
            <a:ext cx="2903936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sz="1200" dirty="0" smtClean="0">
                <a:latin typeface="Tahoma" pitchFamily="34" charset="0"/>
                <a:cs typeface="Tahoma" pitchFamily="34" charset="0"/>
              </a:rPr>
              <a:t>[Eriksson+, 2016a; Nakamura+, 2017b]</a:t>
            </a:r>
            <a:endParaRPr lang="de-DE" altLang="ja-JP" sz="1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9321" y="312175"/>
            <a:ext cx="1067921" cy="56314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024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267744" y="76200"/>
            <a:ext cx="6876256" cy="1066800"/>
          </a:xfrm>
        </p:spPr>
        <p:txBody>
          <a:bodyPr/>
          <a:lstStyle/>
          <a:p>
            <a:pPr algn="ctr"/>
            <a:r>
              <a:rPr kumimoji="1" lang="en-US" altLang="ja-JP" sz="3200" b="1" u="sng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setup</a:t>
            </a:r>
            <a:endParaRPr kumimoji="1" lang="ja-JP" altLang="en-US" sz="3200" b="1" u="sng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3563887" y="1021249"/>
            <a:ext cx="5590607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altLang="ja-JP" b="1" dirty="0" smtClean="0">
                <a:latin typeface="Tahoma" pitchFamily="34" charset="0"/>
                <a:cs typeface="Tahoma" pitchFamily="34" charset="0"/>
              </a:rPr>
              <a:t>Simulaiton code:</a:t>
            </a:r>
          </a:p>
          <a:p>
            <a:r>
              <a:rPr lang="ja-JP" altLang="de-DE" b="1" dirty="0" smtClean="0">
                <a:latin typeface="Tahoma" pitchFamily="34" charset="0"/>
                <a:cs typeface="Tahoma" pitchFamily="34" charset="0"/>
              </a:rPr>
              <a:t>　　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High-performance fully kinetic particle-in-cell code  </a:t>
            </a:r>
          </a:p>
          <a:p>
            <a:r>
              <a:rPr lang="de-DE" altLang="ja-JP" dirty="0">
                <a:latin typeface="Tahoma" pitchFamily="34" charset="0"/>
                <a:cs typeface="Tahoma" pitchFamily="34" charset="0"/>
              </a:rPr>
              <a:t>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   (VPIC) 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[Bowers+, 2007; 2008]</a:t>
            </a:r>
          </a:p>
          <a:p>
            <a:pPr marL="285750" indent="-285750">
              <a:buFontTx/>
              <a:buChar char="-"/>
            </a:pPr>
            <a:endParaRPr lang="de-DE" altLang="ja-JP" sz="800" dirty="0">
              <a:latin typeface="Tahoma" pitchFamily="34" charset="0"/>
              <a:cs typeface="Tahoma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altLang="ja-JP" b="1" dirty="0" smtClean="0">
                <a:latin typeface="Tahoma" pitchFamily="34" charset="0"/>
                <a:cs typeface="Tahoma" pitchFamily="34" charset="0"/>
              </a:rPr>
              <a:t>Plasma and field setup:</a:t>
            </a:r>
          </a:p>
          <a:p>
            <a:pPr lvl="1"/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Density, ion &amp; ele. bulk velocities and magnetic field conditions are setup as closely as the MMS data before (BL) and after (SH) the wave period.                                            </a:t>
            </a:r>
          </a:p>
          <a:p>
            <a:pPr marL="285750" indent="-285750">
              <a:buFontTx/>
              <a:buChar char="-"/>
            </a:pPr>
            <a:endParaRPr lang="de-DE" altLang="ja-JP" b="1" dirty="0" smtClean="0">
              <a:latin typeface="Tahoma" pitchFamily="34" charset="0"/>
              <a:cs typeface="Tahoma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altLang="ja-JP" b="1" dirty="0" smtClean="0">
                <a:latin typeface="Tahoma" pitchFamily="34" charset="0"/>
                <a:cs typeface="Tahoma" pitchFamily="34" charset="0"/>
              </a:rPr>
              <a:t>System size:</a:t>
            </a:r>
          </a:p>
          <a:p>
            <a:pPr lvl="1"/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The system size is setup as largely as we </a:t>
            </a:r>
            <a:r>
              <a:rPr lang="de-DE" altLang="ja-JP" dirty="0">
                <a:latin typeface="Tahoma" pitchFamily="34" charset="0"/>
                <a:cs typeface="Tahoma" pitchFamily="34" charset="0"/>
              </a:rPr>
              <a:t>can w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ithin </a:t>
            </a:r>
            <a:r>
              <a:rPr lang="de-DE" altLang="ja-JP" dirty="0">
                <a:latin typeface="Tahoma" pitchFamily="34" charset="0"/>
                <a:cs typeface="Tahoma" pitchFamily="34" charset="0"/>
              </a:rPr>
              <a:t>the limit of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computer resource </a:t>
            </a:r>
            <a:r>
              <a:rPr lang="de-DE" altLang="ja-JP" dirty="0">
                <a:latin typeface="Tahoma" pitchFamily="34" charset="0"/>
                <a:cs typeface="Tahoma" pitchFamily="34" charset="0"/>
              </a:rPr>
              <a:t>on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Titan as</a:t>
            </a:r>
          </a:p>
          <a:p>
            <a:pPr lvl="1"/>
            <a:r>
              <a:rPr lang="de-DE" altLang="ja-JP" dirty="0">
                <a:latin typeface="Tahoma" pitchFamily="34" charset="0"/>
                <a:cs typeface="Tahoma" pitchFamily="34" charset="0"/>
              </a:rPr>
              <a:t>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  L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x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x L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y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x L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z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= 100d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i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x 50d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i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x 150 d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i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de-DE" altLang="ja-JP" dirty="0">
                <a:latin typeface="Tahoma" pitchFamily="34" charset="0"/>
                <a:cs typeface="Tahoma" pitchFamily="34" charset="0"/>
              </a:rPr>
              <a:t>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                         = 2048 x 1024 x 3072 grids</a:t>
            </a:r>
          </a:p>
          <a:p>
            <a:r>
              <a:rPr lang="de-DE" altLang="ja-JP" dirty="0">
                <a:latin typeface="Tahoma" pitchFamily="34" charset="0"/>
                <a:cs typeface="Tahoma" pitchFamily="34" charset="0"/>
              </a:rPr>
              <a:t> 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                        </a:t>
            </a:r>
            <a:r>
              <a:rPr lang="de-DE" altLang="ja-JP" dirty="0" smtClean="0"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 1.3 x 10</a:t>
            </a:r>
            <a:r>
              <a:rPr lang="de-DE" altLang="ja-JP" baseline="30000" dirty="0" smtClean="0"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12</a:t>
            </a:r>
            <a:r>
              <a:rPr lang="de-DE" altLang="ja-JP" dirty="0" smtClean="0"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 total particles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  </a:t>
            </a:r>
          </a:p>
          <a:p>
            <a:endParaRPr lang="de-DE" altLang="ja-JP" dirty="0" smtClean="0">
              <a:latin typeface="Tahoma" pitchFamily="34" charset="0"/>
              <a:cs typeface="Tahoma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altLang="ja-JP" b="1" dirty="0" smtClean="0">
                <a:latin typeface="Tahoma" pitchFamily="34" charset="0"/>
                <a:cs typeface="Tahoma" pitchFamily="34" charset="0"/>
              </a:rPr>
              <a:t>differences:</a:t>
            </a:r>
            <a:endParaRPr lang="de-DE" altLang="ja-JP" b="1" dirty="0">
              <a:latin typeface="Tahoma" pitchFamily="34" charset="0"/>
              <a:cs typeface="Tahoma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pressure balance is sustained only by	          T</a:t>
            </a:r>
            <a:r>
              <a:rPr lang="de-DE" altLang="ja-JP" baseline="-25000" dirty="0" smtClean="0">
                <a:latin typeface="Tahoma" pitchFamily="34" charset="0"/>
                <a:cs typeface="Tahoma" pitchFamily="34" charset="0"/>
              </a:rPr>
              <a:t>i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variation with uniform T</a:t>
            </a:r>
            <a:r>
              <a:rPr lang="de-DE" altLang="ja-JP" baseline="-25000" dirty="0" smtClean="0">
                <a:latin typeface="Tahoma" pitchFamily="34" charset="0"/>
                <a:cs typeface="Tahoma" pitchFamily="34" charset="0"/>
              </a:rPr>
              <a:t>e</a:t>
            </a:r>
          </a:p>
          <a:p>
            <a:pPr marL="742950" lvl="1" indent="-285750">
              <a:buFontTx/>
              <a:buChar char="-"/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m</a:t>
            </a:r>
            <a:r>
              <a:rPr lang="de-DE" altLang="ja-JP" sz="1200" dirty="0" smtClean="0">
                <a:latin typeface="Tahoma" pitchFamily="34" charset="0"/>
                <a:cs typeface="Tahoma" pitchFamily="34" charset="0"/>
              </a:rPr>
              <a:t>i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/m</a:t>
            </a:r>
            <a:r>
              <a:rPr lang="de-DE" altLang="ja-JP" sz="1200" dirty="0" smtClean="0">
                <a:latin typeface="Tahoma" pitchFamily="34" charset="0"/>
                <a:cs typeface="Tahoma" pitchFamily="34" charset="0"/>
              </a:rPr>
              <a:t>e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 = 25</a:t>
            </a:r>
            <a:endParaRPr lang="de-DE" altLang="ja-JP" dirty="0">
              <a:latin typeface="Tahoma" pitchFamily="34" charset="0"/>
              <a:cs typeface="Tahoma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de-DE" altLang="ja-JP" dirty="0" smtClean="0">
                <a:latin typeface="Symbol" panose="05050102010706020507" pitchFamily="18" charset="2"/>
                <a:cs typeface="Tahoma" pitchFamily="34" charset="0"/>
              </a:rPr>
              <a:t>w</a:t>
            </a:r>
            <a:r>
              <a:rPr lang="de-DE" altLang="ja-JP" baseline="-25000" dirty="0" smtClean="0">
                <a:latin typeface="Tahoma" pitchFamily="34" charset="0"/>
                <a:cs typeface="Tahoma" pitchFamily="34" charset="0"/>
              </a:rPr>
              <a:t>pe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/</a:t>
            </a:r>
            <a:r>
              <a:rPr lang="de-DE" altLang="ja-JP" dirty="0" smtClean="0">
                <a:latin typeface="Symbol" panose="05050102010706020507" pitchFamily="18" charset="2"/>
                <a:cs typeface="Tahoma" pitchFamily="34" charset="0"/>
              </a:rPr>
              <a:t>W</a:t>
            </a:r>
            <a:r>
              <a:rPr lang="de-DE" altLang="ja-JP" baseline="-25000" dirty="0" smtClean="0">
                <a:latin typeface="Tahoma" pitchFamily="34" charset="0"/>
                <a:cs typeface="Tahoma" pitchFamily="34" charset="0"/>
              </a:rPr>
              <a:t>e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=1.0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6" y="328611"/>
            <a:ext cx="3535687" cy="62007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43251" y="76200"/>
            <a:ext cx="417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SP</a:t>
            </a:r>
            <a:endParaRPr lang="de-DE" sz="1400" b="1" dirty="0"/>
          </a:p>
        </p:txBody>
      </p:sp>
      <p:sp>
        <p:nvSpPr>
          <p:cNvPr id="23" name="Rectangle 22"/>
          <p:cNvSpPr/>
          <p:nvPr/>
        </p:nvSpPr>
        <p:spPr>
          <a:xfrm>
            <a:off x="1327547" y="76200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BL</a:t>
            </a:r>
            <a:endParaRPr lang="de-DE" sz="1400" b="1" dirty="0"/>
          </a:p>
        </p:txBody>
      </p:sp>
      <p:sp>
        <p:nvSpPr>
          <p:cNvPr id="24" name="Rectangle 23"/>
          <p:cNvSpPr/>
          <p:nvPr/>
        </p:nvSpPr>
        <p:spPr>
          <a:xfrm>
            <a:off x="1779321" y="76200"/>
            <a:ext cx="1067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KH-active</a:t>
            </a:r>
            <a:endParaRPr lang="de-DE" sz="1400" b="1" dirty="0"/>
          </a:p>
        </p:txBody>
      </p:sp>
      <p:sp>
        <p:nvSpPr>
          <p:cNvPr id="25" name="Rectangle 24"/>
          <p:cNvSpPr/>
          <p:nvPr/>
        </p:nvSpPr>
        <p:spPr>
          <a:xfrm>
            <a:off x="2787257" y="76200"/>
            <a:ext cx="436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Tahoma" pitchFamily="34" charset="0"/>
                <a:cs typeface="Tahoma" pitchFamily="34" charset="0"/>
              </a:rPr>
              <a:t>SH</a:t>
            </a:r>
            <a:endParaRPr lang="de-DE" sz="14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1479604" y="496955"/>
            <a:ext cx="1636645" cy="5426636"/>
            <a:chOff x="1563755" y="481053"/>
            <a:chExt cx="1636645" cy="5936624"/>
          </a:xfrm>
        </p:grpSpPr>
        <p:sp>
          <p:nvSpPr>
            <p:cNvPr id="27" name="Rectangle 26"/>
            <p:cNvSpPr/>
            <p:nvPr/>
          </p:nvSpPr>
          <p:spPr bwMode="auto">
            <a:xfrm>
              <a:off x="1600646" y="481053"/>
              <a:ext cx="255679" cy="5936624"/>
            </a:xfrm>
            <a:prstGeom prst="rect">
              <a:avLst/>
            </a:prstGeom>
            <a:solidFill>
              <a:srgbClr val="A6A6A6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t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Lucida Sans Unicode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941888" y="481053"/>
              <a:ext cx="163240" cy="5936624"/>
            </a:xfrm>
            <a:prstGeom prst="rect">
              <a:avLst/>
            </a:prstGeom>
            <a:solidFill>
              <a:srgbClr val="A6A6A6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t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Lucida Sans Unicode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63755" y="3516868"/>
              <a:ext cx="332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latin typeface="Tahoma" pitchFamily="34" charset="0"/>
                  <a:cs typeface="Tahoma" pitchFamily="34" charset="0"/>
                </a:rPr>
                <a:t>2</a:t>
              </a:r>
              <a:endParaRPr lang="de-DE" b="1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68258" y="3516868"/>
              <a:ext cx="332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>
                  <a:latin typeface="Tahoma" pitchFamily="34" charset="0"/>
                  <a:cs typeface="Tahoma" pitchFamily="34" charset="0"/>
                </a:rPr>
                <a:t>1</a:t>
              </a:r>
              <a:endParaRPr lang="de-DE" b="1" dirty="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1779321" y="312174"/>
            <a:ext cx="1067921" cy="56314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/>
          <p:cNvSpPr/>
          <p:nvPr/>
        </p:nvSpPr>
        <p:spPr>
          <a:xfrm>
            <a:off x="296464" y="6424291"/>
            <a:ext cx="2903936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sz="1200" dirty="0" smtClean="0">
                <a:latin typeface="Tahoma" pitchFamily="34" charset="0"/>
                <a:cs typeface="Tahoma" pitchFamily="34" charset="0"/>
              </a:rPr>
              <a:t>[Eriksson+, 2016a; Nakamura+, 2017b]</a:t>
            </a:r>
            <a:endParaRPr lang="de-DE" altLang="ja-JP" sz="12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54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47800" y="0"/>
            <a:ext cx="6438900" cy="1232833"/>
          </a:xfrm>
        </p:spPr>
        <p:txBody>
          <a:bodyPr/>
          <a:lstStyle/>
          <a:p>
            <a:pPr algn="ctr"/>
            <a:r>
              <a:rPr lang="en-US" altLang="ja-JP" sz="3600" b="1" u="sng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fully kinetic simulation</a:t>
            </a:r>
            <a:endParaRPr kumimoji="1" lang="ja-JP" altLang="en-US" sz="3600" b="1" u="sng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4" y="1022808"/>
            <a:ext cx="7812360" cy="5790568"/>
          </a:xfrm>
          <a:prstGeom prst="rect">
            <a:avLst/>
          </a:prstGeom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7504" y="4597896"/>
            <a:ext cx="1905000" cy="1546577"/>
            <a:chOff x="7162800" y="4419599"/>
            <a:chExt cx="1905000" cy="1546181"/>
          </a:xfrm>
        </p:grpSpPr>
        <p:sp>
          <p:nvSpPr>
            <p:cNvPr id="12" name="Rectangle 34"/>
            <p:cNvSpPr>
              <a:spLocks noChangeArrowheads="1"/>
            </p:cNvSpPr>
            <p:nvPr/>
          </p:nvSpPr>
          <p:spPr bwMode="auto">
            <a:xfrm>
              <a:off x="7162800" y="4419599"/>
              <a:ext cx="1905000" cy="15461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altLang="ja-JP" sz="1400" dirty="0">
                  <a:latin typeface="Tahoma" pitchFamily="34" charset="0"/>
                  <a:cs typeface="Tahoma" pitchFamily="34" charset="0"/>
                </a:rPr>
                <a:t>Mixing </a:t>
              </a:r>
              <a:r>
                <a:rPr kumimoji="1" lang="en-US" altLang="ja-JP" sz="1400" dirty="0" smtClean="0">
                  <a:latin typeface="Tahoma" pitchFamily="34" charset="0"/>
                  <a:cs typeface="Tahoma" pitchFamily="34" charset="0"/>
                </a:rPr>
                <a:t>fraction:</a:t>
              </a:r>
              <a:endParaRPr kumimoji="1" lang="en-US" altLang="ja-JP" sz="1200" dirty="0">
                <a:latin typeface="Arial" pitchFamily="34" charset="0"/>
                <a:cs typeface="Tahoma" pitchFamily="34" charset="0"/>
              </a:endParaRPr>
            </a:p>
            <a:p>
              <a:pPr>
                <a:defRPr/>
              </a:pPr>
              <a:endParaRPr kumimoji="1" lang="en-US" altLang="ja-JP" sz="1400" dirty="0">
                <a:latin typeface="Symbol" pitchFamily="18" charset="2"/>
                <a:cs typeface="Tahoma" pitchFamily="34" charset="0"/>
              </a:endParaRPr>
            </a:p>
            <a:p>
              <a:pPr>
                <a:defRPr/>
              </a:pPr>
              <a:endParaRPr kumimoji="1" lang="en-US" altLang="ja-JP" sz="1400" dirty="0">
                <a:latin typeface="Symbol" pitchFamily="18" charset="2"/>
                <a:cs typeface="Tahoma" pitchFamily="34" charset="0"/>
              </a:endParaRPr>
            </a:p>
            <a:p>
              <a:pPr>
                <a:defRPr/>
              </a:pPr>
              <a:endParaRPr kumimoji="1" lang="en-US" altLang="ja-JP" sz="1050" dirty="0">
                <a:latin typeface="Symbol" pitchFamily="18" charset="2"/>
                <a:cs typeface="Tahoma" pitchFamily="34" charset="0"/>
              </a:endParaRPr>
            </a:p>
            <a:p>
              <a:pPr>
                <a:defRPr/>
              </a:pPr>
              <a:r>
                <a:rPr kumimoji="1" lang="en-US" altLang="ja-JP" sz="1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F=</a:t>
              </a:r>
              <a:r>
                <a:rPr kumimoji="1" lang="en-US" altLang="ja-JP" sz="1400" dirty="0" smtClean="0">
                  <a:latin typeface="Arial" pitchFamily="34" charset="0"/>
                  <a:cs typeface="Tahoma" pitchFamily="34" charset="0"/>
                </a:rPr>
                <a:t>1</a:t>
              </a:r>
              <a:r>
                <a:rPr kumimoji="1" lang="en-US" altLang="ja-JP" sz="1400" dirty="0">
                  <a:latin typeface="Arial" pitchFamily="34" charset="0"/>
                  <a:cs typeface="Tahoma" pitchFamily="34" charset="0"/>
                </a:rPr>
                <a:t>: </a:t>
              </a:r>
              <a:r>
                <a:rPr kumimoji="1" lang="en-US" altLang="ja-JP" sz="1400" dirty="0" err="1" smtClean="0">
                  <a:latin typeface="Arial" pitchFamily="34" charset="0"/>
                  <a:cs typeface="Tahoma" pitchFamily="34" charset="0"/>
                </a:rPr>
                <a:t>Magnetosheath</a:t>
              </a:r>
              <a:endParaRPr kumimoji="1" lang="en-US" altLang="ja-JP" sz="1400" dirty="0" smtClean="0">
                <a:latin typeface="Arial" pitchFamily="34" charset="0"/>
                <a:cs typeface="Tahoma" pitchFamily="34" charset="0"/>
              </a:endParaRPr>
            </a:p>
            <a:p>
              <a:pPr>
                <a:defRPr/>
              </a:pPr>
              <a:r>
                <a:rPr kumimoji="1" lang="en-US" altLang="ja-JP" sz="1400" dirty="0" smtClean="0">
                  <a:latin typeface="Arial" pitchFamily="34" charset="0"/>
                  <a:cs typeface="Tahoma" pitchFamily="34" charset="0"/>
                </a:rPr>
                <a:t>F=-1: Magnetosphere</a:t>
              </a:r>
              <a:endParaRPr kumimoji="1" lang="en-US" altLang="ja-JP" sz="1400" dirty="0">
                <a:latin typeface="Arial" pitchFamily="34" charset="0"/>
                <a:cs typeface="Tahoma" pitchFamily="34" charset="0"/>
              </a:endParaRPr>
            </a:p>
            <a:p>
              <a:pPr>
                <a:defRPr/>
              </a:pPr>
              <a:r>
                <a:rPr kumimoji="1" lang="en-US" altLang="ja-JP" sz="1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|F|&lt;</a:t>
              </a:r>
              <a:r>
                <a:rPr kumimoji="1" lang="en-US" altLang="ja-JP" sz="1400" dirty="0" smtClean="0">
                  <a:latin typeface="Arial" pitchFamily="34" charset="0"/>
                  <a:cs typeface="Tahoma" pitchFamily="34" charset="0"/>
                </a:rPr>
                <a:t>1: Mixing    </a:t>
              </a:r>
              <a:endParaRPr kumimoji="1" lang="en-US" altLang="ja-JP" sz="1400" dirty="0">
                <a:latin typeface="Arial" pitchFamily="34" charset="0"/>
                <a:cs typeface="Tahoma" pitchFamily="34" charset="0"/>
              </a:endParaRPr>
            </a:p>
          </p:txBody>
        </p:sp>
        <p:graphicFrame>
          <p:nvGraphicFramePr>
            <p:cNvPr id="13" name="Object 10"/>
            <p:cNvGraphicFramePr>
              <a:graphicFrameLocks noChangeAspect="1"/>
            </p:cNvGraphicFramePr>
            <p:nvPr/>
          </p:nvGraphicFramePr>
          <p:xfrm>
            <a:off x="7593013" y="4702103"/>
            <a:ext cx="1068387" cy="5554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652" name="Equation" r:id="rId5" imgW="825500" imgH="431800" progId="Equation.3">
                    <p:embed/>
                  </p:oleObj>
                </mc:Choice>
                <mc:Fallback>
                  <p:oleObj name="Equation" r:id="rId5" imgW="825500" imgH="431800" progId="Equation.3">
                    <p:embed/>
                    <p:pic>
                      <p:nvPicPr>
                        <p:cNvPr id="13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3013" y="4702103"/>
                          <a:ext cx="1068387" cy="5554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テキスト ボックス 7"/>
          <p:cNvSpPr txBox="1">
            <a:spLocks noChangeArrowheads="1"/>
          </p:cNvSpPr>
          <p:nvPr/>
        </p:nvSpPr>
        <p:spPr bwMode="auto">
          <a:xfrm>
            <a:off x="107504" y="3733800"/>
            <a:ext cx="1944216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Mixing surfaces:</a:t>
            </a:r>
          </a:p>
          <a:p>
            <a:pPr>
              <a:lnSpc>
                <a:spcPts val="2600"/>
              </a:lnSpc>
            </a:pP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F</a:t>
            </a:r>
            <a:r>
              <a:rPr lang="de-DE" altLang="ja-JP" sz="1200" dirty="0" smtClean="0">
                <a:latin typeface="Tahoma" pitchFamily="34" charset="0"/>
                <a:cs typeface="Tahoma" pitchFamily="34" charset="0"/>
              </a:rPr>
              <a:t>e</a:t>
            </a:r>
            <a:r>
              <a:rPr lang="de-DE" altLang="ja-JP" dirty="0" smtClean="0">
                <a:latin typeface="Tahoma" pitchFamily="34" charset="0"/>
                <a:cs typeface="Tahoma" pitchFamily="34" charset="0"/>
              </a:rPr>
              <a:t>=-0.99, 0.99</a:t>
            </a:r>
          </a:p>
        </p:txBody>
      </p:sp>
      <p:sp>
        <p:nvSpPr>
          <p:cNvPr id="15" name="テキスト ボックス 7"/>
          <p:cNvSpPr txBox="1">
            <a:spLocks noChangeArrowheads="1"/>
          </p:cNvSpPr>
          <p:nvPr/>
        </p:nvSpPr>
        <p:spPr bwMode="auto">
          <a:xfrm>
            <a:off x="35496" y="1295400"/>
            <a:ext cx="2232248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X: k-vector of KHI</a:t>
            </a:r>
          </a:p>
          <a:p>
            <a:pPr>
              <a:lnSpc>
                <a:spcPts val="2600"/>
              </a:lnSpc>
            </a:pP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Y: boundary normal</a:t>
            </a:r>
          </a:p>
          <a:p>
            <a:pPr>
              <a:lnSpc>
                <a:spcPts val="2600"/>
              </a:lnSpc>
            </a:pP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Z: perp. to X, Y (~Z</a:t>
            </a:r>
            <a:r>
              <a:rPr lang="de-DE" altLang="ja-JP" sz="1400" baseline="-25000" dirty="0" smtClean="0">
                <a:latin typeface="Tahoma" pitchFamily="34" charset="0"/>
                <a:cs typeface="Tahoma" pitchFamily="34" charset="0"/>
              </a:rPr>
              <a:t>GSM</a:t>
            </a:r>
            <a:r>
              <a:rPr lang="de-DE" altLang="ja-JP" sz="1400" dirty="0" smtClean="0">
                <a:latin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8189" y="6416521"/>
            <a:ext cx="2781211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de-DE" altLang="ja-JP" sz="1600" dirty="0">
                <a:latin typeface="Tahoma" pitchFamily="34" charset="0"/>
                <a:cs typeface="Tahoma" pitchFamily="34" charset="0"/>
              </a:rPr>
              <a:t>[</a:t>
            </a:r>
            <a:r>
              <a:rPr lang="de-DE" altLang="ja-JP" sz="1600" dirty="0" smtClean="0">
                <a:latin typeface="Tahoma" pitchFamily="34" charset="0"/>
                <a:cs typeface="Tahoma" pitchFamily="34" charset="0"/>
              </a:rPr>
              <a:t>Nakamura+, </a:t>
            </a:r>
            <a:r>
              <a:rPr lang="de-DE" altLang="ja-JP" sz="1600" dirty="0">
                <a:latin typeface="Tahoma" pitchFamily="34" charset="0"/>
                <a:cs typeface="Tahoma" pitchFamily="34" charset="0"/>
              </a:rPr>
              <a:t>2017a, </a:t>
            </a:r>
            <a:r>
              <a:rPr lang="de-DE" altLang="ja-JP" sz="1600" dirty="0" smtClean="0">
                <a:latin typeface="Tahoma" pitchFamily="34" charset="0"/>
                <a:cs typeface="Tahoma" pitchFamily="34" charset="0"/>
              </a:rPr>
              <a:t>2017b]</a:t>
            </a:r>
            <a:endParaRPr lang="de-DE" altLang="ja-JP" sz="16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74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1104</Words>
  <Application>Microsoft Macintosh PowerPoint</Application>
  <PresentationFormat>画面に合わせる (4:3)</PresentationFormat>
  <Paragraphs>201</Paragraphs>
  <Slides>15</Slides>
  <Notes>15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15</vt:i4>
      </vt:variant>
    </vt:vector>
  </HeadingPairs>
  <TitlesOfParts>
    <vt:vector size="27" baseType="lpstr">
      <vt:lpstr>Calibri</vt:lpstr>
      <vt:lpstr>Cambria Math</vt:lpstr>
      <vt:lpstr>Kozuka Mincho Pro L</vt:lpstr>
      <vt:lpstr>Lucida Sans Unicode</vt:lpstr>
      <vt:lpstr>ＭＳ Ｐゴシック</vt:lpstr>
      <vt:lpstr>Symbol</vt:lpstr>
      <vt:lpstr>Tahoma</vt:lpstr>
      <vt:lpstr>Wingdings</vt:lpstr>
      <vt:lpstr>Arial</vt:lpstr>
      <vt:lpstr>Office Theme</vt:lpstr>
      <vt:lpstr>Image</vt:lpstr>
      <vt:lpstr>Equation</vt:lpstr>
      <vt:lpstr>Mass and energy transfer  across the Earth’s magnetopause  caused by vortex-induced reconnection </vt:lpstr>
      <vt:lpstr>PowerPoint プレゼンテーション</vt:lpstr>
      <vt:lpstr>Earth’s low-latitude boundary layer (LLBL)</vt:lpstr>
      <vt:lpstr>High-latitude reconnection </vt:lpstr>
      <vt:lpstr>Kelvin-Helmholtz vortex </vt:lpstr>
      <vt:lpstr>Coupling between high-lat. reconnection &amp; KHI</vt:lpstr>
      <vt:lpstr>MMS event on 8 Sep. 2015</vt:lpstr>
      <vt:lpstr>Simulation setup</vt:lpstr>
      <vt:lpstr>3D fully kinetic simulation</vt:lpstr>
      <vt:lpstr>3D fully kinetic simulation</vt:lpstr>
      <vt:lpstr>Virtual observation 1: EDR</vt:lpstr>
      <vt:lpstr>Virtual observation 2: ion-scale jet</vt:lpstr>
      <vt:lpstr>Mixing by the vortex-induced reconnection</vt:lpstr>
      <vt:lpstr>Heating by the vortex-induced reconnection</vt:lpstr>
      <vt:lpstr>Summary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Three-dimensional development of the Kelvin-Helmholtz instability in asymmetric boundary layers</dc:title>
  <dc:creator>Takuma Nakamura</dc:creator>
  <cp:lastModifiedBy>Nakamura Takuma</cp:lastModifiedBy>
  <cp:revision>703</cp:revision>
  <cp:lastPrinted>2019-02-15T14:04:57Z</cp:lastPrinted>
  <dcterms:created xsi:type="dcterms:W3CDTF">2006-08-16T00:00:00Z</dcterms:created>
  <dcterms:modified xsi:type="dcterms:W3CDTF">2019-02-21T13:26:36Z</dcterms:modified>
</cp:coreProperties>
</file>