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87" r:id="rId5"/>
    <p:sldId id="288" r:id="rId6"/>
    <p:sldId id="267" r:id="rId7"/>
    <p:sldId id="282" r:id="rId8"/>
    <p:sldId id="289" r:id="rId9"/>
    <p:sldId id="284" r:id="rId10"/>
    <p:sldId id="285" r:id="rId11"/>
    <p:sldId id="262" r:id="rId12"/>
    <p:sldId id="270" r:id="rId13"/>
    <p:sldId id="286" r:id="rId14"/>
    <p:sldId id="292" r:id="rId15"/>
    <p:sldId id="293" r:id="rId16"/>
    <p:sldId id="294" r:id="rId17"/>
    <p:sldId id="272" r:id="rId18"/>
    <p:sldId id="271" r:id="rId19"/>
    <p:sldId id="281" r:id="rId20"/>
    <p:sldId id="273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3"/>
    <p:restoredTop sz="86416"/>
  </p:normalViewPr>
  <p:slideViewPr>
    <p:cSldViewPr snapToGrid="0" snapToObjects="1">
      <p:cViewPr varScale="1">
        <p:scale>
          <a:sx n="105" d="100"/>
          <a:sy n="105" d="100"/>
        </p:scale>
        <p:origin x="2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B2AC-EBB5-BD4D-9EFF-9E8A7AB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B3E27-421A-F541-8182-0C12215B8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DAD38-CAA7-AB49-8C94-44842D88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9C38-5DF0-DA46-AF6A-D9FFE8BD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A304-5FD5-5E47-AC43-72378ECF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DC4A-3FA3-7143-862D-2DA8B8FC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2C818-6602-F147-B9FC-5CDC483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37C7-ED34-8A4B-9EF6-FB2CB737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A344-2916-0440-A69E-85D67F62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87860-ECC9-A84A-A151-9B0E5614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AB5E6-66D4-B543-AAD2-EC55BBD71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B7320-A277-FD43-824D-16D10A9A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6A2C-63E6-DC43-B2D0-8EF52E23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51E49-8181-E843-A332-BD07F76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5C25-B6C6-3B4C-9A80-A0B4D4E5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B968-BAC0-B346-A0DF-794F90AB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564E-5E14-424B-A76F-1500C969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1123-E6BF-E14E-B11D-DF9E0B0F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C730B-BD4D-A64E-B5EC-5E661274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84419-EF4B-9F47-8A1C-FF6E4962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FD2A-FB0C-7E4D-97B5-2EE62269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BE747-9239-7244-B349-5C4B0A0C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AF5C3-4C6D-B343-9B59-7547D5DD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929D-B438-DF4C-92D2-EA306C0C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D19B-F28C-3046-BF18-4F93AC69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D986-3588-FC4C-9103-F09EBA4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5A70-53F0-2A4C-8E7E-47DF12FC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ABCA0-DBE5-DD48-8DDE-19ED6D341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C37E2-0533-5F40-B833-E142BFFA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A5A49-57A0-2F4B-968B-6579702F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68E06-FCB4-4B42-8E01-56CA4C21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1C5B-0192-0040-957C-D3D2A3D9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6B76E-EE45-364C-8A5D-459F91789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A18F5-D252-6143-AC8D-578614CB0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86274-C905-EB4A-9145-490458A4D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5769B-EEEF-6E43-AB33-FD34DC5FA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99B2E-355C-484E-A5BF-1268BD31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A39A-DC10-6540-95DB-84B06166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25B0A-D09E-7D40-85A7-4C93EBE0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AAB8-AB6C-2D45-B45E-92272802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80688-1C12-2F4E-A769-0B98BD81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8492D-1597-9444-9039-D9BFC7EB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FD713-2610-AA48-8F33-DCF66543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FE765-EB85-BD4A-896B-6FCDA46E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F44D9-9F76-B74E-8FE5-C552601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F4735-AE02-9246-9B29-976E5BAC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F86B-77DB-1643-8FE0-F5033D85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DD24-8037-9D4C-8FF1-7ED532FC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80CB-873C-B447-A6A3-ECFF99FE2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6A149-1BAD-2E48-8B14-7B78D1B0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37D2F-F9C6-914E-AE13-ACE3A42C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308E5-2DD2-204B-BBA7-15FE3298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FD2B-4A85-F649-A273-CF1F69A2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036CB-17B6-5746-A805-026E1E87A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B8139-3656-D448-9D92-57956F4F9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6EB7C-8F48-B540-88C9-D9902383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1CAFE-2530-C140-8D40-FB8EC5A6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D578F-68C9-754E-A634-56674DE1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E1DDE-22D8-CF40-B601-9F27FA73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89F0-C850-004C-8D28-C9CEDA2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8A1CD-E8E7-1A4B-A851-4FA56DE97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9CD0-2EE1-F34F-A9CD-E4ABF153E20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C0F8-3280-5445-9E9C-8636DA329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6FC8-0693-1A43-A85D-417B2F8EA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7B84-E703-C74C-8B3C-581EA09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rgescale_cartoon_v3.tiff">
            <a:extLst>
              <a:ext uri="{FF2B5EF4-FFF2-40B4-BE49-F238E27FC236}">
                <a16:creationId xmlns:a16="http://schemas.microsoft.com/office/drawing/2014/main" id="{8DB9105B-5132-494B-836E-9B37D9FB0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66" y="2111729"/>
            <a:ext cx="29718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DC82F-DA93-8E4E-BD45-2079FBAF9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609" y="329366"/>
            <a:ext cx="9985249" cy="161121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Reconnection with magnetic flux pileup at the interface of interlinked flux tubes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E9CCF-9D1A-C749-8DF9-70CEF1271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233" y="2399797"/>
            <a:ext cx="9144000" cy="977216"/>
          </a:xfrm>
        </p:spPr>
        <p:txBody>
          <a:bodyPr/>
          <a:lstStyle/>
          <a:p>
            <a:r>
              <a:rPr lang="en-US" dirty="0" err="1"/>
              <a:t>Marit</a:t>
            </a:r>
            <a:r>
              <a:rPr lang="en-US" dirty="0"/>
              <a:t> </a:t>
            </a:r>
            <a:r>
              <a:rPr lang="en-US" dirty="0" err="1"/>
              <a:t>Øieroset</a:t>
            </a:r>
            <a:endParaRPr lang="en-US" dirty="0"/>
          </a:p>
          <a:p>
            <a:r>
              <a:rPr lang="en-US" dirty="0"/>
              <a:t>UC Berkeley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C8D9-012C-AD46-A750-84B13D1180E8}"/>
              </a:ext>
            </a:extLst>
          </p:cNvPr>
          <p:cNvSpPr txBox="1"/>
          <p:nvPr/>
        </p:nvSpPr>
        <p:spPr>
          <a:xfrm>
            <a:off x="343656" y="3670277"/>
            <a:ext cx="783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Collaborators:</a:t>
            </a:r>
          </a:p>
          <a:p>
            <a:r>
              <a:rPr lang="en-US" dirty="0"/>
              <a:t>T. D. </a:t>
            </a:r>
            <a:r>
              <a:rPr lang="en-US" dirty="0" err="1"/>
              <a:t>Phan</a:t>
            </a:r>
            <a:r>
              <a:rPr lang="en-US" dirty="0"/>
              <a:t>, </a:t>
            </a:r>
            <a:r>
              <a:rPr lang="en-US" dirty="0">
                <a:solidFill>
                  <a:srgbClr val="000000"/>
                </a:solidFill>
              </a:rPr>
              <a:t>J. F. Drake, </a:t>
            </a:r>
            <a:r>
              <a:rPr lang="en-US" dirty="0"/>
              <a:t>J. P. Eastwood, S. A. Fuselier, R. J. </a:t>
            </a:r>
            <a:r>
              <a:rPr lang="en-US" dirty="0" err="1"/>
              <a:t>Strangeway</a:t>
            </a:r>
            <a:r>
              <a:rPr lang="en-US" dirty="0"/>
              <a:t>, C. Haggerty, M. A. Shay, M. Oka, S. Wang, L. J. Chen, I. </a:t>
            </a:r>
            <a:r>
              <a:rPr lang="en-US" dirty="0" err="1"/>
              <a:t>Kacem</a:t>
            </a:r>
            <a:r>
              <a:rPr lang="en-US" dirty="0"/>
              <a:t>, B. </a:t>
            </a:r>
            <a:r>
              <a:rPr lang="en-US" dirty="0" err="1"/>
              <a:t>Lavraud</a:t>
            </a:r>
            <a:r>
              <a:rPr lang="en-US" dirty="0"/>
              <a:t>, V. Angelopoulos, </a:t>
            </a:r>
            <a:r>
              <a:rPr lang="en-US" dirty="0">
                <a:solidFill>
                  <a:srgbClr val="000000"/>
                </a:solidFill>
              </a:rPr>
              <a:t>J. L. Burch, R. B. </a:t>
            </a:r>
            <a:r>
              <a:rPr lang="en-US" dirty="0" err="1">
                <a:solidFill>
                  <a:srgbClr val="000000"/>
                </a:solidFill>
              </a:rPr>
              <a:t>Torbert</a:t>
            </a:r>
            <a:r>
              <a:rPr lang="en-US" dirty="0">
                <a:solidFill>
                  <a:srgbClr val="000000"/>
                </a:solidFill>
              </a:rPr>
              <a:t>, R. E. Ergun, </a:t>
            </a:r>
            <a:r>
              <a:rPr lang="en-US" dirty="0"/>
              <a:t>Y. </a:t>
            </a:r>
            <a:r>
              <a:rPr lang="en-US" dirty="0" err="1"/>
              <a:t>Khotyaintsev</a:t>
            </a:r>
            <a:r>
              <a:rPr lang="en-US" dirty="0"/>
              <a:t>, P. A. </a:t>
            </a:r>
            <a:r>
              <a:rPr lang="en-US" dirty="0" err="1"/>
              <a:t>Lindqvist</a:t>
            </a:r>
            <a:r>
              <a:rPr lang="en-US" dirty="0"/>
              <a:t>, </a:t>
            </a:r>
            <a:r>
              <a:rPr lang="en-US" dirty="0">
                <a:solidFill>
                  <a:srgbClr val="000000"/>
                </a:solidFill>
              </a:rPr>
              <a:t>D. J. </a:t>
            </a:r>
            <a:r>
              <a:rPr lang="en-US" dirty="0" err="1">
                <a:solidFill>
                  <a:srgbClr val="000000"/>
                </a:solidFill>
              </a:rPr>
              <a:t>Gershman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/>
              <a:t>B. L. Giles, C. Pollock, T. E. Moore, C. T. Russell, Y. Saito, L. A. </a:t>
            </a:r>
            <a:r>
              <a:rPr lang="en-US" dirty="0" err="1"/>
              <a:t>Avanov</a:t>
            </a:r>
            <a:r>
              <a:rPr lang="en-US" dirty="0"/>
              <a:t>, and W. Paterson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7D4BC-A17A-1645-AFDF-8ADCD538674D}"/>
              </a:ext>
            </a:extLst>
          </p:cNvPr>
          <p:cNvSpPr txBox="1"/>
          <p:nvPr/>
        </p:nvSpPr>
        <p:spPr>
          <a:xfrm>
            <a:off x="9448932" y="6293596"/>
            <a:ext cx="264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Øieroset</a:t>
            </a:r>
            <a:r>
              <a:rPr lang="en-US" dirty="0"/>
              <a:t> et al., GRL 2019)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3A6DA-A05F-814E-99D0-57F9EB86C90D}"/>
              </a:ext>
            </a:extLst>
          </p:cNvPr>
          <p:cNvSpPr/>
          <p:nvPr/>
        </p:nvSpPr>
        <p:spPr>
          <a:xfrm>
            <a:off x="3046221" y="5840436"/>
            <a:ext cx="609955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Without B pileup interlinked flux tubes cannot reconnect</a:t>
            </a:r>
          </a:p>
        </p:txBody>
      </p:sp>
    </p:spTree>
    <p:extLst>
      <p:ext uri="{BB962C8B-B14F-4D97-AF65-F5344CB8AC3E}">
        <p14:creationId xmlns:p14="http://schemas.microsoft.com/office/powerpoint/2010/main" val="32361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_zoom2.tiff">
            <a:extLst>
              <a:ext uri="{FF2B5EF4-FFF2-40B4-BE49-F238E27FC236}">
                <a16:creationId xmlns:a16="http://schemas.microsoft.com/office/drawing/2014/main" id="{D5497EAC-1D2E-A245-BF5A-5711B2D9B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52942"/>
          <a:stretch/>
        </p:blipFill>
        <p:spPr>
          <a:xfrm>
            <a:off x="152958" y="4025392"/>
            <a:ext cx="3973068" cy="2697988"/>
          </a:xfrm>
          <a:prstGeom prst="rect">
            <a:avLst/>
          </a:prstGeom>
        </p:spPr>
      </p:pic>
      <p:pic>
        <p:nvPicPr>
          <p:cNvPr id="6" name="Picture 5" descr="new_zoom2.tiff">
            <a:extLst>
              <a:ext uri="{FF2B5EF4-FFF2-40B4-BE49-F238E27FC236}">
                <a16:creationId xmlns:a16="http://schemas.microsoft.com/office/drawing/2014/main" id="{E01189F5-E880-0244-BC36-E3A57A15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b="57469"/>
          <a:stretch/>
        </p:blipFill>
        <p:spPr>
          <a:xfrm>
            <a:off x="152958" y="1599692"/>
            <a:ext cx="3973068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7E1C9-53CD-6A46-9FEF-9CDC037AA1B0}"/>
              </a:ext>
            </a:extLst>
          </p:cNvPr>
          <p:cNvSpPr txBox="1"/>
          <p:nvPr/>
        </p:nvSpPr>
        <p:spPr>
          <a:xfrm>
            <a:off x="2032558" y="1358392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MMS4</a:t>
            </a:r>
          </a:p>
        </p:txBody>
      </p:sp>
      <p:pic>
        <p:nvPicPr>
          <p:cNvPr id="9" name="Picture 8" descr="simulation_cut.tiff">
            <a:extLst>
              <a:ext uri="{FF2B5EF4-FFF2-40B4-BE49-F238E27FC236}">
                <a16:creationId xmlns:a16="http://schemas.microsoft.com/office/drawing/2014/main" id="{83F9F44F-4EB7-4047-8C20-BAE8BDA7E7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9"/>
          <a:stretch/>
        </p:blipFill>
        <p:spPr>
          <a:xfrm>
            <a:off x="3950258" y="1523492"/>
            <a:ext cx="2946400" cy="252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EDB0C-8C8E-614B-9FC3-8E9FB28163E7}"/>
              </a:ext>
            </a:extLst>
          </p:cNvPr>
          <p:cNvSpPr txBox="1"/>
          <p:nvPr/>
        </p:nvSpPr>
        <p:spPr>
          <a:xfrm>
            <a:off x="4846858" y="1332706"/>
            <a:ext cx="102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C4C84-7B29-7046-BB34-E1E6799FEBDC}"/>
              </a:ext>
            </a:extLst>
          </p:cNvPr>
          <p:cNvSpPr txBox="1"/>
          <p:nvPr/>
        </p:nvSpPr>
        <p:spPr>
          <a:xfrm>
            <a:off x="495858" y="1586992"/>
            <a:ext cx="466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200" b="1" dirty="0"/>
              <a:t>B</a:t>
            </a:r>
          </a:p>
          <a:p>
            <a:r>
              <a:rPr lang="en-US" sz="1200" dirty="0"/>
              <a:t>(</a:t>
            </a:r>
            <a:r>
              <a:rPr lang="en-US" sz="1200" dirty="0" err="1"/>
              <a:t>nT</a:t>
            </a:r>
            <a:r>
              <a:rPr lang="en-US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05A60-177C-B342-A4AA-85267AB19EA8}"/>
              </a:ext>
            </a:extLst>
          </p:cNvPr>
          <p:cNvSpPr txBox="1"/>
          <p:nvPr/>
        </p:nvSpPr>
        <p:spPr>
          <a:xfrm>
            <a:off x="483158" y="2844292"/>
            <a:ext cx="583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200" dirty="0"/>
              <a:t>N</a:t>
            </a:r>
            <a:r>
              <a:rPr lang="en-US" sz="1200" baseline="-25000" dirty="0"/>
              <a:t>e</a:t>
            </a:r>
          </a:p>
          <a:p>
            <a:r>
              <a:rPr lang="en-US" sz="1200" dirty="0"/>
              <a:t>(cm</a:t>
            </a:r>
            <a:r>
              <a:rPr lang="en-US" sz="1200" baseline="30000" dirty="0"/>
              <a:t>-3</a:t>
            </a:r>
            <a:r>
              <a:rPr lang="en-US" sz="12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FF8ED-2A05-BB41-92F6-87FA65EC766C}"/>
              </a:ext>
            </a:extLst>
          </p:cNvPr>
          <p:cNvSpPr txBox="1"/>
          <p:nvPr/>
        </p:nvSpPr>
        <p:spPr>
          <a:xfrm>
            <a:off x="445058" y="3453892"/>
            <a:ext cx="611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200" dirty="0"/>
              <a:t> V</a:t>
            </a:r>
            <a:r>
              <a:rPr lang="en-US" sz="1200" baseline="-25000" dirty="0"/>
              <a:t>i</a:t>
            </a:r>
          </a:p>
          <a:p>
            <a:r>
              <a:rPr lang="en-US" sz="1200" dirty="0"/>
              <a:t>(km/s)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B6F5C-275D-A54F-857F-4EBAC9740D12}"/>
              </a:ext>
            </a:extLst>
          </p:cNvPr>
          <p:cNvSpPr txBox="1"/>
          <p:nvPr/>
        </p:nvSpPr>
        <p:spPr>
          <a:xfrm>
            <a:off x="521258" y="4038092"/>
            <a:ext cx="475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200" dirty="0"/>
              <a:t>T</a:t>
            </a:r>
            <a:r>
              <a:rPr lang="en-US" sz="1200" baseline="-25000" dirty="0"/>
              <a:t>i</a:t>
            </a:r>
          </a:p>
          <a:p>
            <a:r>
              <a:rPr lang="en-US" sz="1200" dirty="0"/>
              <a:t>(</a:t>
            </a:r>
            <a:r>
              <a:rPr lang="en-US" sz="1200" dirty="0" err="1"/>
              <a:t>eV</a:t>
            </a:r>
            <a:r>
              <a:rPr lang="en-US" sz="1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8220D-B2A9-3C42-816D-807EBFEF3589}"/>
              </a:ext>
            </a:extLst>
          </p:cNvPr>
          <p:cNvSpPr txBox="1"/>
          <p:nvPr/>
        </p:nvSpPr>
        <p:spPr>
          <a:xfrm>
            <a:off x="483158" y="4698492"/>
            <a:ext cx="47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200" dirty="0" err="1"/>
              <a:t>T</a:t>
            </a:r>
            <a:r>
              <a:rPr lang="en-US" sz="1200" baseline="-25000" dirty="0" err="1"/>
              <a:t>e</a:t>
            </a:r>
            <a:endParaRPr lang="en-US" sz="1200" baseline="-25000" dirty="0"/>
          </a:p>
          <a:p>
            <a:r>
              <a:rPr lang="en-US" sz="1200" dirty="0"/>
              <a:t>(</a:t>
            </a:r>
            <a:r>
              <a:rPr lang="en-US" sz="1200" dirty="0" err="1"/>
              <a:t>eV</a:t>
            </a:r>
            <a:r>
              <a:rPr lang="en-US" sz="12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73CDA-33DA-CC48-A35E-A2D9252DC036}"/>
              </a:ext>
            </a:extLst>
          </p:cNvPr>
          <p:cNvSpPr txBox="1"/>
          <p:nvPr/>
        </p:nvSpPr>
        <p:spPr>
          <a:xfrm>
            <a:off x="343458" y="5788172"/>
            <a:ext cx="7321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200" b="1" dirty="0"/>
              <a:t> </a:t>
            </a:r>
            <a:r>
              <a:rPr lang="en-US" sz="1200" b="1" dirty="0" err="1"/>
              <a:t>j</a:t>
            </a:r>
            <a:r>
              <a:rPr lang="en-US" sz="1200" baseline="-25000" dirty="0" err="1"/>
              <a:t>curlB</a:t>
            </a:r>
            <a:endParaRPr lang="en-US" sz="1200" baseline="-25000" dirty="0"/>
          </a:p>
          <a:p>
            <a:r>
              <a:rPr lang="en-US" sz="1200" dirty="0"/>
              <a:t>(</a:t>
            </a:r>
            <a:r>
              <a:rPr lang="en-US" sz="1200" dirty="0" err="1"/>
              <a:t>μA</a:t>
            </a:r>
            <a:r>
              <a:rPr lang="en-US" sz="1200" dirty="0"/>
              <a:t> m</a:t>
            </a:r>
            <a:r>
              <a:rPr lang="en-US" sz="1200" baseline="30000" dirty="0"/>
              <a:t>-2</a:t>
            </a:r>
            <a:r>
              <a:rPr lang="en-US" sz="1200" dirty="0"/>
              <a:t>)</a:t>
            </a:r>
          </a:p>
          <a:p>
            <a:endParaRPr lang="en-US" sz="12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3BCAC-DD36-E144-9FE8-AFC3EFA899DD}"/>
              </a:ext>
            </a:extLst>
          </p:cNvPr>
          <p:cNvSpPr txBox="1"/>
          <p:nvPr/>
        </p:nvSpPr>
        <p:spPr>
          <a:xfrm>
            <a:off x="330758" y="5244592"/>
            <a:ext cx="68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</a:t>
            </a:r>
            <a:r>
              <a:rPr lang="en-US" sz="1200" dirty="0"/>
              <a:t>E</a:t>
            </a:r>
          </a:p>
          <a:p>
            <a:r>
              <a:rPr lang="en-US" sz="1200" dirty="0"/>
              <a:t>(mV/m)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2DE49-C1DE-5E47-B010-D5105844EFD0}"/>
              </a:ext>
            </a:extLst>
          </p:cNvPr>
          <p:cNvSpPr txBox="1"/>
          <p:nvPr/>
        </p:nvSpPr>
        <p:spPr>
          <a:xfrm>
            <a:off x="508558" y="2158492"/>
            <a:ext cx="466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200" dirty="0"/>
              <a:t>B</a:t>
            </a:r>
            <a:r>
              <a:rPr lang="en-US" sz="1200" baseline="-25000" dirty="0"/>
              <a:t>M</a:t>
            </a:r>
            <a:endParaRPr lang="en-US" sz="1200" dirty="0"/>
          </a:p>
          <a:p>
            <a:r>
              <a:rPr lang="en-US" sz="1200" dirty="0"/>
              <a:t>(</a:t>
            </a:r>
            <a:r>
              <a:rPr lang="en-US" sz="1200" dirty="0" err="1"/>
              <a:t>nT</a:t>
            </a:r>
            <a:r>
              <a:rPr lang="en-US" sz="1200" dirty="0"/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3DF996-B563-724B-9C92-3996B5589D9A}"/>
              </a:ext>
            </a:extLst>
          </p:cNvPr>
          <p:cNvCxnSpPr/>
          <p:nvPr/>
        </p:nvCxnSpPr>
        <p:spPr>
          <a:xfrm>
            <a:off x="2096058" y="1637792"/>
            <a:ext cx="0" cy="48006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956AE70-77F6-DF4D-8B81-7B7E70A6A28F}"/>
              </a:ext>
            </a:extLst>
          </p:cNvPr>
          <p:cNvSpPr txBox="1"/>
          <p:nvPr/>
        </p:nvSpPr>
        <p:spPr>
          <a:xfrm>
            <a:off x="6820458" y="2298192"/>
            <a:ext cx="233910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 plane B</a:t>
            </a:r>
            <a:r>
              <a:rPr lang="en-US" baseline="-25000" dirty="0"/>
              <a:t>M</a:t>
            </a:r>
          </a:p>
          <a:p>
            <a:endParaRPr lang="en-US" sz="800" dirty="0"/>
          </a:p>
          <a:p>
            <a:endParaRPr lang="en-US" dirty="0"/>
          </a:p>
          <a:p>
            <a:r>
              <a:rPr lang="en-US" dirty="0"/>
              <a:t>Density asymmetry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Shift in T</a:t>
            </a:r>
            <a:r>
              <a:rPr lang="en-US" baseline="-25000" dirty="0"/>
              <a:t>i</a:t>
            </a:r>
            <a:r>
              <a:rPr lang="en-US" dirty="0"/>
              <a:t> anisotropy</a:t>
            </a:r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Shift in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anisotropy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baseline="-25000" dirty="0"/>
              <a:t>N</a:t>
            </a:r>
            <a:r>
              <a:rPr lang="en-US" dirty="0"/>
              <a:t> mostly </a:t>
            </a:r>
            <a:r>
              <a:rPr lang="en-US" dirty="0" err="1"/>
              <a:t>monopolar</a:t>
            </a:r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Bifurcated J</a:t>
            </a:r>
            <a:r>
              <a:rPr lang="en-US" baseline="-25000" dirty="0"/>
              <a:t>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70155F-D182-2145-843B-024E928B7D9A}"/>
              </a:ext>
            </a:extLst>
          </p:cNvPr>
          <p:cNvCxnSpPr/>
          <p:nvPr/>
        </p:nvCxnSpPr>
        <p:spPr>
          <a:xfrm>
            <a:off x="2616758" y="1625092"/>
            <a:ext cx="0" cy="48006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991A75-1CB2-164B-8B4A-31CCD1E063B9}"/>
              </a:ext>
            </a:extLst>
          </p:cNvPr>
          <p:cNvCxnSpPr/>
          <p:nvPr/>
        </p:nvCxnSpPr>
        <p:spPr>
          <a:xfrm>
            <a:off x="2388158" y="1637792"/>
            <a:ext cx="0" cy="480060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imulation_cut.tiff">
            <a:extLst>
              <a:ext uri="{FF2B5EF4-FFF2-40B4-BE49-F238E27FC236}">
                <a16:creationId xmlns:a16="http://schemas.microsoft.com/office/drawing/2014/main" id="{420766A6-8401-A242-B87F-7964AF539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3"/>
          <a:stretch/>
        </p:blipFill>
        <p:spPr>
          <a:xfrm>
            <a:off x="3950258" y="4025392"/>
            <a:ext cx="2946400" cy="2636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86980F-A974-3946-B2C3-8924E9B73009}"/>
              </a:ext>
            </a:extLst>
          </p:cNvPr>
          <p:cNvSpPr txBox="1"/>
          <p:nvPr/>
        </p:nvSpPr>
        <p:spPr>
          <a:xfrm>
            <a:off x="4161724" y="1675892"/>
            <a:ext cx="85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L </a:t>
            </a:r>
            <a:r>
              <a:rPr lang="en-US" sz="1400" dirty="0">
                <a:solidFill>
                  <a:srgbClr val="1D9412"/>
                </a:solidFill>
              </a:rPr>
              <a:t>B</a:t>
            </a:r>
            <a:r>
              <a:rPr lang="en-US" sz="1400" baseline="-25000" dirty="0">
                <a:solidFill>
                  <a:srgbClr val="1D9412"/>
                </a:solidFill>
              </a:rPr>
              <a:t>M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237A84-2603-4A4D-97BF-23AA56F8C70B}"/>
              </a:ext>
            </a:extLst>
          </p:cNvPr>
          <p:cNvSpPr txBox="1"/>
          <p:nvPr/>
        </p:nvSpPr>
        <p:spPr>
          <a:xfrm>
            <a:off x="4267758" y="2234692"/>
            <a:ext cx="404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6A9C9-1690-E748-A4DA-F5D9ABC3C40D}"/>
              </a:ext>
            </a:extLst>
          </p:cNvPr>
          <p:cNvSpPr txBox="1"/>
          <p:nvPr/>
        </p:nvSpPr>
        <p:spPr>
          <a:xfrm>
            <a:off x="4229658" y="2793492"/>
            <a:ext cx="480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N</a:t>
            </a:r>
            <a:r>
              <a:rPr lang="en-US" sz="1400" baseline="-25000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EE65D3-4E7A-6E4F-B7D1-84DA1242F042}"/>
              </a:ext>
            </a:extLst>
          </p:cNvPr>
          <p:cNvSpPr txBox="1"/>
          <p:nvPr/>
        </p:nvSpPr>
        <p:spPr>
          <a:xfrm>
            <a:off x="4288724" y="3517392"/>
            <a:ext cx="68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V</a:t>
            </a:r>
            <a:r>
              <a:rPr lang="en-US" sz="1400" baseline="-25000" dirty="0" err="1">
                <a:solidFill>
                  <a:srgbClr val="0066FF"/>
                </a:solidFill>
              </a:rPr>
              <a:t>iL</a:t>
            </a:r>
            <a:r>
              <a:rPr lang="en-US" sz="1400" baseline="-250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1D9412"/>
                </a:solidFill>
              </a:rPr>
              <a:t>V</a:t>
            </a:r>
            <a:r>
              <a:rPr lang="en-US" sz="1400" baseline="-25000" dirty="0" err="1">
                <a:solidFill>
                  <a:srgbClr val="1D9412"/>
                </a:solidFill>
              </a:rPr>
              <a:t>iM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V</a:t>
            </a:r>
            <a:r>
              <a:rPr lang="en-US" sz="1400" baseline="-25000" dirty="0" err="1">
                <a:solidFill>
                  <a:srgbClr val="FF0000"/>
                </a:solidFill>
              </a:rPr>
              <a:t>iN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4A2450-0D12-9B4E-B66B-7B44F6749FC8}"/>
              </a:ext>
            </a:extLst>
          </p:cNvPr>
          <p:cNvSpPr txBox="1"/>
          <p:nvPr/>
        </p:nvSpPr>
        <p:spPr>
          <a:xfrm>
            <a:off x="5690158" y="4292092"/>
            <a:ext cx="838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T</a:t>
            </a:r>
            <a:r>
              <a:rPr lang="en-US" sz="1400" baseline="-25000" dirty="0" err="1">
                <a:solidFill>
                  <a:srgbClr val="0066FF"/>
                </a:solidFill>
              </a:rPr>
              <a:t>i,perp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baseline="-25000" dirty="0">
                <a:solidFill>
                  <a:srgbClr val="FF0000"/>
                </a:solidFill>
              </a:rPr>
              <a:t>i||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66BEC1-4C26-904B-84AD-4534E58F848D}"/>
              </a:ext>
            </a:extLst>
          </p:cNvPr>
          <p:cNvSpPr txBox="1"/>
          <p:nvPr/>
        </p:nvSpPr>
        <p:spPr>
          <a:xfrm>
            <a:off x="4216958" y="4660392"/>
            <a:ext cx="633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T</a:t>
            </a:r>
            <a:r>
              <a:rPr lang="en-US" sz="1400" baseline="-25000" dirty="0" err="1">
                <a:solidFill>
                  <a:srgbClr val="0066FF"/>
                </a:solidFill>
              </a:rPr>
              <a:t>e,perp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433024-431C-0B4E-B96C-56D146B7F29A}"/>
              </a:ext>
            </a:extLst>
          </p:cNvPr>
          <p:cNvSpPr txBox="1"/>
          <p:nvPr/>
        </p:nvSpPr>
        <p:spPr>
          <a:xfrm>
            <a:off x="5728258" y="4634992"/>
            <a:ext cx="42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T</a:t>
            </a:r>
            <a:r>
              <a:rPr lang="en-US" sz="1400" baseline="-25000" dirty="0" err="1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||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F2052D-8C6F-194B-9D75-4B681FB4AC53}"/>
              </a:ext>
            </a:extLst>
          </p:cNvPr>
          <p:cNvSpPr txBox="1"/>
          <p:nvPr/>
        </p:nvSpPr>
        <p:spPr>
          <a:xfrm>
            <a:off x="4161724" y="5295392"/>
            <a:ext cx="85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E</a:t>
            </a:r>
            <a:r>
              <a:rPr lang="en-US" sz="1400" baseline="-25000" dirty="0">
                <a:solidFill>
                  <a:srgbClr val="0066FF"/>
                </a:solidFill>
              </a:rPr>
              <a:t>L </a:t>
            </a:r>
            <a:r>
              <a:rPr lang="en-US" sz="1400" dirty="0">
                <a:solidFill>
                  <a:srgbClr val="1D9412"/>
                </a:solidFill>
              </a:rPr>
              <a:t>E</a:t>
            </a:r>
            <a:r>
              <a:rPr lang="en-US" sz="1400" baseline="-25000" dirty="0">
                <a:solidFill>
                  <a:srgbClr val="1D9412"/>
                </a:solidFill>
              </a:rPr>
              <a:t>M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B7951-545F-F04C-A39B-C4E2C7FB0091}"/>
              </a:ext>
            </a:extLst>
          </p:cNvPr>
          <p:cNvSpPr txBox="1"/>
          <p:nvPr/>
        </p:nvSpPr>
        <p:spPr>
          <a:xfrm>
            <a:off x="4250624" y="5879592"/>
            <a:ext cx="63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j</a:t>
            </a:r>
            <a:r>
              <a:rPr lang="en-US" sz="1400" baseline="-25000" dirty="0" err="1">
                <a:solidFill>
                  <a:srgbClr val="0066FF"/>
                </a:solidFill>
              </a:rPr>
              <a:t>L</a:t>
            </a:r>
            <a:r>
              <a:rPr lang="en-US" sz="1400" baseline="-250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22AC15"/>
                </a:solidFill>
              </a:rPr>
              <a:t>j</a:t>
            </a:r>
            <a:r>
              <a:rPr lang="en-US" sz="1400" baseline="-25000" dirty="0" err="1">
                <a:solidFill>
                  <a:srgbClr val="1D9412"/>
                </a:solidFill>
              </a:rPr>
              <a:t>M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j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A94CABF-ACE1-3E46-B395-82CCB034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8" y="106712"/>
            <a:ext cx="1201686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Detailed thin current sheet observations and comparison with simulations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F1AD1-37D9-0A4A-88A7-2CD1512D2052}"/>
              </a:ext>
            </a:extLst>
          </p:cNvPr>
          <p:cNvSpPr txBox="1"/>
          <p:nvPr/>
        </p:nvSpPr>
        <p:spPr>
          <a:xfrm>
            <a:off x="9159560" y="2960874"/>
            <a:ext cx="251117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Large guide field</a:t>
            </a:r>
          </a:p>
          <a:p>
            <a:r>
              <a:rPr lang="en-US" sz="2000" dirty="0"/>
              <a:t>Symmetric inflow</a:t>
            </a:r>
          </a:p>
          <a:p>
            <a:endParaRPr lang="en-US" sz="2000" dirty="0"/>
          </a:p>
          <a:p>
            <a:r>
              <a:rPr lang="en-US" sz="2000" dirty="0"/>
              <a:t>Good agreement with </a:t>
            </a:r>
          </a:p>
          <a:p>
            <a:r>
              <a:rPr lang="en-US" sz="2000" dirty="0"/>
              <a:t>simulations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C7CFDD-8774-9749-A54B-85F483593124}"/>
              </a:ext>
            </a:extLst>
          </p:cNvPr>
          <p:cNvSpPr/>
          <p:nvPr/>
        </p:nvSpPr>
        <p:spPr>
          <a:xfrm>
            <a:off x="9544909" y="6292580"/>
            <a:ext cx="222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Øieroset</a:t>
            </a:r>
            <a:r>
              <a:rPr lang="en-US" dirty="0"/>
              <a:t> et al., 2016)</a:t>
            </a:r>
          </a:p>
        </p:txBody>
      </p:sp>
      <p:pic>
        <p:nvPicPr>
          <p:cNvPr id="36" name="Picture 35" descr="Pages from Oieroset_Figures_submitted copy.tiff">
            <a:extLst>
              <a:ext uri="{FF2B5EF4-FFF2-40B4-BE49-F238E27FC236}">
                <a16:creationId xmlns:a16="http://schemas.microsoft.com/office/drawing/2014/main" id="{D9EB95D9-CBA3-3641-B1B3-78AC372BDA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81001"/>
          <a:stretch/>
        </p:blipFill>
        <p:spPr>
          <a:xfrm>
            <a:off x="8175287" y="1245580"/>
            <a:ext cx="3863755" cy="86062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6C0487-7D9F-7E48-A054-B1335A5A953F}"/>
              </a:ext>
            </a:extLst>
          </p:cNvPr>
          <p:cNvCxnSpPr>
            <a:cxnSpLocks/>
          </p:cNvCxnSpPr>
          <p:nvPr/>
        </p:nvCxnSpPr>
        <p:spPr>
          <a:xfrm flipV="1">
            <a:off x="9498430" y="1156843"/>
            <a:ext cx="0" cy="94936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0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8BB13A2-D920-D240-A64D-FB0FA1D7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92" y="3714344"/>
            <a:ext cx="3319272" cy="31683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C0278E-265F-BB41-A4CB-AA67FF4C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9" y="3714344"/>
            <a:ext cx="3243834" cy="31683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A2671C-AE98-714B-B4C1-8B4ABA54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47" y="491714"/>
            <a:ext cx="3264922" cy="3113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BFC906-3F40-944C-831E-B207544C4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07" y="429950"/>
            <a:ext cx="3209117" cy="3134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115CE6-8DCC-1149-A353-E2153568A653}"/>
              </a:ext>
            </a:extLst>
          </p:cNvPr>
          <p:cNvSpPr txBox="1"/>
          <p:nvPr/>
        </p:nvSpPr>
        <p:spPr>
          <a:xfrm>
            <a:off x="9162985" y="231171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291BE-207C-F34D-82A2-FE017945EB26}"/>
              </a:ext>
            </a:extLst>
          </p:cNvPr>
          <p:cNvSpPr txBox="1"/>
          <p:nvPr/>
        </p:nvSpPr>
        <p:spPr>
          <a:xfrm>
            <a:off x="9162985" y="3531757"/>
            <a:ext cx="25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THEMIS – </a:t>
            </a:r>
            <a:r>
              <a:rPr lang="en-US" sz="1400" dirty="0" err="1"/>
              <a:t>Øieroset</a:t>
            </a:r>
            <a:r>
              <a:rPr lang="en-US" sz="1400" dirty="0"/>
              <a:t> et al. (2011)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04247-B549-DF4D-BA1F-71F9D8F4BC41}"/>
              </a:ext>
            </a:extLst>
          </p:cNvPr>
          <p:cNvSpPr txBox="1"/>
          <p:nvPr/>
        </p:nvSpPr>
        <p:spPr>
          <a:xfrm>
            <a:off x="5714278" y="3491416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Kacem</a:t>
            </a:r>
            <a:r>
              <a:rPr lang="en-US" sz="1400" dirty="0"/>
              <a:t> et al. (2018)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223B-9096-E64D-91B8-B371655ABA21}"/>
              </a:ext>
            </a:extLst>
          </p:cNvPr>
          <p:cNvSpPr txBox="1"/>
          <p:nvPr/>
        </p:nvSpPr>
        <p:spPr>
          <a:xfrm>
            <a:off x="4989622" y="402432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9B7E-5264-EE43-84D5-37818B5C8020}"/>
              </a:ext>
            </a:extLst>
          </p:cNvPr>
          <p:cNvSpPr txBox="1"/>
          <p:nvPr/>
        </p:nvSpPr>
        <p:spPr>
          <a:xfrm>
            <a:off x="4973449" y="113960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20446-82EE-7245-B819-03291A0EF3D4}"/>
              </a:ext>
            </a:extLst>
          </p:cNvPr>
          <p:cNvSpPr txBox="1"/>
          <p:nvPr/>
        </p:nvSpPr>
        <p:spPr>
          <a:xfrm>
            <a:off x="8470227" y="376925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54ED55-0CA6-D04C-855E-AB73DA53F0CE}"/>
              </a:ext>
            </a:extLst>
          </p:cNvPr>
          <p:cNvSpPr txBox="1"/>
          <p:nvPr/>
        </p:nvSpPr>
        <p:spPr>
          <a:xfrm>
            <a:off x="8470227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58ED8-9D87-D740-91F5-098CB33EEF31}"/>
              </a:ext>
            </a:extLst>
          </p:cNvPr>
          <p:cNvSpPr txBox="1"/>
          <p:nvPr/>
        </p:nvSpPr>
        <p:spPr>
          <a:xfrm>
            <a:off x="5002372" y="3760494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A0390-0318-6E42-86BB-20C813F3F4D0}"/>
              </a:ext>
            </a:extLst>
          </p:cNvPr>
          <p:cNvSpPr txBox="1"/>
          <p:nvPr/>
        </p:nvSpPr>
        <p:spPr>
          <a:xfrm>
            <a:off x="4989622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5FAE1-2B59-F240-BC12-5550F7787933}"/>
              </a:ext>
            </a:extLst>
          </p:cNvPr>
          <p:cNvSpPr txBox="1"/>
          <p:nvPr/>
        </p:nvSpPr>
        <p:spPr>
          <a:xfrm>
            <a:off x="8470227" y="50559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C56F7-27D6-894F-BC9B-1D117265DEDB}"/>
              </a:ext>
            </a:extLst>
          </p:cNvPr>
          <p:cNvSpPr txBox="1"/>
          <p:nvPr/>
        </p:nvSpPr>
        <p:spPr>
          <a:xfrm>
            <a:off x="8483795" y="1373143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CEFD0-1097-6C40-B1EE-7F29E1F861B8}"/>
              </a:ext>
            </a:extLst>
          </p:cNvPr>
          <p:cNvSpPr txBox="1"/>
          <p:nvPr/>
        </p:nvSpPr>
        <p:spPr>
          <a:xfrm>
            <a:off x="612573" y="5431424"/>
            <a:ext cx="3684912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Large B pileup rarely seen in other regimes</a:t>
            </a:r>
          </a:p>
          <a:p>
            <a:endParaRPr lang="en-US" sz="800" dirty="0"/>
          </a:p>
          <a:p>
            <a:r>
              <a:rPr lang="en-US" sz="2000" dirty="0"/>
              <a:t>Why do we have B pileup?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A206F9-C807-8D4F-9654-FF3F0FC141B3}"/>
              </a:ext>
            </a:extLst>
          </p:cNvPr>
          <p:cNvSpPr txBox="1"/>
          <p:nvPr/>
        </p:nvSpPr>
        <p:spPr>
          <a:xfrm>
            <a:off x="612573" y="1370487"/>
            <a:ext cx="3488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 current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Strong electron heating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 B pileup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586246-1881-AC44-91D7-0CB46EB6EEF9}"/>
              </a:ext>
            </a:extLst>
          </p:cNvPr>
          <p:cNvSpPr txBox="1"/>
          <p:nvPr/>
        </p:nvSpPr>
        <p:spPr>
          <a:xfrm>
            <a:off x="5681687" y="278066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(2019)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27EDFE7-5FEA-F747-8322-44DD4909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40" y="192152"/>
            <a:ext cx="3684912" cy="9474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Four converging jet events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FC01A6-00A9-7546-A47C-CA5BB09920A0}"/>
              </a:ext>
            </a:extLst>
          </p:cNvPr>
          <p:cNvSpPr txBox="1"/>
          <p:nvPr/>
        </p:nvSpPr>
        <p:spPr>
          <a:xfrm>
            <a:off x="4869273" y="2038469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AC1A68-C53A-A149-88E0-C176E5C4B2BD}"/>
              </a:ext>
            </a:extLst>
          </p:cNvPr>
          <p:cNvSpPr txBox="1"/>
          <p:nvPr/>
        </p:nvSpPr>
        <p:spPr>
          <a:xfrm>
            <a:off x="4861976" y="5192783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0845A5-3A10-4A42-A703-1DDC92CDC6B5}"/>
              </a:ext>
            </a:extLst>
          </p:cNvPr>
          <p:cNvSpPr txBox="1"/>
          <p:nvPr/>
        </p:nvSpPr>
        <p:spPr>
          <a:xfrm>
            <a:off x="8366435" y="5218258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70D4ED-4AFD-D442-BA98-53BD1CC18946}"/>
              </a:ext>
            </a:extLst>
          </p:cNvPr>
          <p:cNvSpPr txBox="1"/>
          <p:nvPr/>
        </p:nvSpPr>
        <p:spPr>
          <a:xfrm>
            <a:off x="8381779" y="2050881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86B62F-E8D1-D648-AD54-9B9450897797}"/>
              </a:ext>
            </a:extLst>
          </p:cNvPr>
          <p:cNvSpPr txBox="1"/>
          <p:nvPr/>
        </p:nvSpPr>
        <p:spPr>
          <a:xfrm>
            <a:off x="4985770" y="2667043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77A03F-8E5B-AB41-BA03-1C8565DDBDF1}"/>
              </a:ext>
            </a:extLst>
          </p:cNvPr>
          <p:cNvSpPr txBox="1"/>
          <p:nvPr/>
        </p:nvSpPr>
        <p:spPr>
          <a:xfrm>
            <a:off x="8511522" y="263463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60B16F-E1EA-844D-A32D-1D2A9E8CE542}"/>
              </a:ext>
            </a:extLst>
          </p:cNvPr>
          <p:cNvSpPr txBox="1"/>
          <p:nvPr/>
        </p:nvSpPr>
        <p:spPr>
          <a:xfrm>
            <a:off x="5001176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2D31D6-A82D-C74C-B326-2A543F849EEE}"/>
              </a:ext>
            </a:extLst>
          </p:cNvPr>
          <p:cNvSpPr txBox="1"/>
          <p:nvPr/>
        </p:nvSpPr>
        <p:spPr>
          <a:xfrm>
            <a:off x="8474250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D3A9503-57C0-1342-8A7F-3ABC5078C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883" y="2770276"/>
            <a:ext cx="1551626" cy="250647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B3B02F-85E1-5B42-B467-E8215BC15873}"/>
              </a:ext>
            </a:extLst>
          </p:cNvPr>
          <p:cNvCxnSpPr>
            <a:cxnSpLocks/>
          </p:cNvCxnSpPr>
          <p:nvPr/>
        </p:nvCxnSpPr>
        <p:spPr>
          <a:xfrm>
            <a:off x="6876288" y="529982"/>
            <a:ext cx="0" cy="28071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634088-56F3-A249-B765-B949AEF1D460}"/>
              </a:ext>
            </a:extLst>
          </p:cNvPr>
          <p:cNvCxnSpPr>
            <a:cxnSpLocks/>
          </p:cNvCxnSpPr>
          <p:nvPr/>
        </p:nvCxnSpPr>
        <p:spPr>
          <a:xfrm>
            <a:off x="10564368" y="444638"/>
            <a:ext cx="0" cy="28071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E5F08F-42AF-7445-91A0-C7EF9445D7CC}"/>
              </a:ext>
            </a:extLst>
          </p:cNvPr>
          <p:cNvCxnSpPr>
            <a:cxnSpLocks/>
          </p:cNvCxnSpPr>
          <p:nvPr/>
        </p:nvCxnSpPr>
        <p:spPr>
          <a:xfrm>
            <a:off x="7059168" y="3781451"/>
            <a:ext cx="0" cy="280718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25F959-E983-0343-86D8-8931CC2E5935}"/>
              </a:ext>
            </a:extLst>
          </p:cNvPr>
          <p:cNvCxnSpPr>
            <a:cxnSpLocks/>
          </p:cNvCxnSpPr>
          <p:nvPr/>
        </p:nvCxnSpPr>
        <p:spPr>
          <a:xfrm>
            <a:off x="10588752" y="3805835"/>
            <a:ext cx="0" cy="28071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0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AD94-5798-9343-AF1C-09661DEE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355"/>
            <a:ext cx="10515600" cy="1672019"/>
          </a:xfrm>
        </p:spPr>
        <p:txBody>
          <a:bodyPr>
            <a:normAutofit fontScale="90000"/>
          </a:bodyPr>
          <a:lstStyle/>
          <a:p>
            <a:r>
              <a:rPr lang="en-US" dirty="0"/>
              <a:t>Reconnection occurrence depends on </a:t>
            </a:r>
            <a:r>
              <a:rPr lang="en-GB" dirty="0" err="1"/>
              <a:t>Δ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and magnetic shear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34304-2F96-7B41-927E-74A97A3A06B8}"/>
              </a:ext>
            </a:extLst>
          </p:cNvPr>
          <p:cNvSpPr/>
          <p:nvPr/>
        </p:nvSpPr>
        <p:spPr>
          <a:xfrm>
            <a:off x="838200" y="1628862"/>
            <a:ext cx="10390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Diamagnetic drift of X-line prevents reconnection if drift speed &gt; </a:t>
            </a:r>
            <a:r>
              <a:rPr lang="en-US" sz="2000" dirty="0" err="1">
                <a:latin typeface="Calibri" pitchFamily="34" charset="0"/>
              </a:rPr>
              <a:t>Alfvén</a:t>
            </a:r>
            <a:r>
              <a:rPr lang="en-US" sz="2000" dirty="0">
                <a:latin typeface="Calibri" pitchFamily="34" charset="0"/>
              </a:rPr>
              <a:t> speed: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Swisdak</a:t>
            </a:r>
            <a:r>
              <a:rPr lang="en-US" sz="2000" dirty="0"/>
              <a:t> et al., 2003, 2010; Phan et al., 2010, 2013)</a:t>
            </a:r>
            <a:endParaRPr lang="en-US" sz="2000" baseline="-25000" dirty="0">
              <a:latin typeface="Calibri" pitchFamily="34" charset="0"/>
            </a:endParaRPr>
          </a:p>
        </p:txBody>
      </p:sp>
      <p:pic>
        <p:nvPicPr>
          <p:cNvPr id="5" name="Picture 6" descr="swisdak.tif">
            <a:extLst>
              <a:ext uri="{FF2B5EF4-FFF2-40B4-BE49-F238E27FC236}">
                <a16:creationId xmlns:a16="http://schemas.microsoft.com/office/drawing/2014/main" id="{14B36E41-68F6-D147-BC3B-0F59F02ACC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816" y="2705856"/>
            <a:ext cx="45132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2186820F-28F1-2843-BFD6-842A49FE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778" y="3326569"/>
            <a:ext cx="248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Reconnection allowed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DB27049-BEB6-D34E-8A45-2ADDE957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078" y="4264781"/>
            <a:ext cx="1891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no reconnection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8B20A78-545A-ED4A-B86A-61DA8FC5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64" y="5683590"/>
            <a:ext cx="1171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Symbol" pitchFamily="18" charset="2"/>
                <a:cs typeface="Arial" charset="0"/>
              </a:rPr>
              <a:t>Db</a:t>
            </a:r>
            <a:r>
              <a:rPr lang="en-US" sz="1600" dirty="0">
                <a:latin typeface="Symbol" pitchFamily="18" charset="2"/>
                <a:cs typeface="Arial" charset="0"/>
              </a:rPr>
              <a:t> = b2-b1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BE42FD9-1A52-B34A-8F63-BB931693167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80487" y="3818755"/>
            <a:ext cx="2484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magnetic shear </a:t>
            </a:r>
            <a:r>
              <a:rPr lang="en-US" sz="1600" dirty="0">
                <a:latin typeface="Symbol" pitchFamily="18" charset="2"/>
              </a:rPr>
              <a:t>q</a:t>
            </a:r>
            <a:r>
              <a:rPr lang="en-US" sz="1600" dirty="0"/>
              <a:t> (degrees)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D440E-5408-5B4F-808F-BB570E60F86F}"/>
              </a:ext>
            </a:extLst>
          </p:cNvPr>
          <p:cNvSpPr txBox="1"/>
          <p:nvPr/>
        </p:nvSpPr>
        <p:spPr>
          <a:xfrm>
            <a:off x="811327" y="2535269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D34643-9666-0B42-9278-EA35D7863F06}"/>
                  </a:ext>
                </a:extLst>
              </p:cNvPr>
              <p:cNvSpPr/>
              <p:nvPr/>
            </p:nvSpPr>
            <p:spPr>
              <a:xfrm>
                <a:off x="8524875" y="1003196"/>
                <a:ext cx="3667125" cy="1357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432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𝛥𝛽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&gt;2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D34643-9666-0B42-9278-EA35D7863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75" y="1003196"/>
                <a:ext cx="3667125" cy="1357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9" descr="d_beta_shear.tiff">
            <a:extLst>
              <a:ext uri="{FF2B5EF4-FFF2-40B4-BE49-F238E27FC236}">
                <a16:creationId xmlns:a16="http://schemas.microsoft.com/office/drawing/2014/main" id="{2F5457EE-C03E-C244-9398-5262DF4112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680" y="2547424"/>
            <a:ext cx="530352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A74D40-9ED4-E645-AB9D-4B21A4E7E1FF}"/>
              </a:ext>
            </a:extLst>
          </p:cNvPr>
          <p:cNvSpPr/>
          <p:nvPr/>
        </p:nvSpPr>
        <p:spPr>
          <a:xfrm>
            <a:off x="11171807" y="3126544"/>
            <a:ext cx="53340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EF8C9-ECE6-2E4B-9297-84ECD27BAA6F}"/>
              </a:ext>
            </a:extLst>
          </p:cNvPr>
          <p:cNvSpPr txBox="1"/>
          <p:nvPr/>
        </p:nvSpPr>
        <p:spPr>
          <a:xfrm>
            <a:off x="6830430" y="2559390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B7369-1F92-534E-8B17-AA43DBC1D8DF}"/>
              </a:ext>
            </a:extLst>
          </p:cNvPr>
          <p:cNvSpPr txBox="1"/>
          <p:nvPr/>
        </p:nvSpPr>
        <p:spPr>
          <a:xfrm>
            <a:off x="3523488" y="6192731"/>
            <a:ext cx="54025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does B pileup affect </a:t>
            </a:r>
            <a:r>
              <a:rPr lang="en-GB" sz="2000" dirty="0" err="1"/>
              <a:t>Δ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 and magnetic shear? </a:t>
            </a:r>
          </a:p>
        </p:txBody>
      </p:sp>
    </p:spTree>
    <p:extLst>
      <p:ext uri="{BB962C8B-B14F-4D97-AF65-F5344CB8AC3E}">
        <p14:creationId xmlns:p14="http://schemas.microsoft.com/office/powerpoint/2010/main" val="283277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8BB13A2-D920-D240-A64D-FB0FA1D7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92" y="3714344"/>
            <a:ext cx="3319272" cy="31683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C0278E-265F-BB41-A4CB-AA67FF4C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9" y="3714344"/>
            <a:ext cx="3243834" cy="31683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A2671C-AE98-714B-B4C1-8B4ABA54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47" y="491714"/>
            <a:ext cx="3264922" cy="3113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BFC906-3F40-944C-831E-B207544C4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07" y="429950"/>
            <a:ext cx="3209117" cy="3134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115CE6-8DCC-1149-A353-E2153568A653}"/>
              </a:ext>
            </a:extLst>
          </p:cNvPr>
          <p:cNvSpPr txBox="1"/>
          <p:nvPr/>
        </p:nvSpPr>
        <p:spPr>
          <a:xfrm>
            <a:off x="9162985" y="231171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291BE-207C-F34D-82A2-FE017945EB26}"/>
              </a:ext>
            </a:extLst>
          </p:cNvPr>
          <p:cNvSpPr txBox="1"/>
          <p:nvPr/>
        </p:nvSpPr>
        <p:spPr>
          <a:xfrm>
            <a:off x="9162985" y="3531757"/>
            <a:ext cx="25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THEMIS – </a:t>
            </a:r>
            <a:r>
              <a:rPr lang="en-US" sz="1400" dirty="0" err="1"/>
              <a:t>Øieroset</a:t>
            </a:r>
            <a:r>
              <a:rPr lang="en-US" sz="1400" dirty="0"/>
              <a:t> et al. (2011)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04247-B549-DF4D-BA1F-71F9D8F4BC41}"/>
              </a:ext>
            </a:extLst>
          </p:cNvPr>
          <p:cNvSpPr txBox="1"/>
          <p:nvPr/>
        </p:nvSpPr>
        <p:spPr>
          <a:xfrm>
            <a:off x="5714278" y="3491416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Kacem</a:t>
            </a:r>
            <a:r>
              <a:rPr lang="en-US" sz="1400" dirty="0"/>
              <a:t> et al. (2018)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223B-9096-E64D-91B8-B371655ABA21}"/>
              </a:ext>
            </a:extLst>
          </p:cNvPr>
          <p:cNvSpPr txBox="1"/>
          <p:nvPr/>
        </p:nvSpPr>
        <p:spPr>
          <a:xfrm>
            <a:off x="4989622" y="402432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9B7E-5264-EE43-84D5-37818B5C8020}"/>
              </a:ext>
            </a:extLst>
          </p:cNvPr>
          <p:cNvSpPr txBox="1"/>
          <p:nvPr/>
        </p:nvSpPr>
        <p:spPr>
          <a:xfrm>
            <a:off x="4973449" y="113960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20446-82EE-7245-B819-03291A0EF3D4}"/>
              </a:ext>
            </a:extLst>
          </p:cNvPr>
          <p:cNvSpPr txBox="1"/>
          <p:nvPr/>
        </p:nvSpPr>
        <p:spPr>
          <a:xfrm>
            <a:off x="8470227" y="376925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54ED55-0CA6-D04C-855E-AB73DA53F0CE}"/>
              </a:ext>
            </a:extLst>
          </p:cNvPr>
          <p:cNvSpPr txBox="1"/>
          <p:nvPr/>
        </p:nvSpPr>
        <p:spPr>
          <a:xfrm>
            <a:off x="8470227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58ED8-9D87-D740-91F5-098CB33EEF31}"/>
              </a:ext>
            </a:extLst>
          </p:cNvPr>
          <p:cNvSpPr txBox="1"/>
          <p:nvPr/>
        </p:nvSpPr>
        <p:spPr>
          <a:xfrm>
            <a:off x="5002372" y="3760494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A0390-0318-6E42-86BB-20C813F3F4D0}"/>
              </a:ext>
            </a:extLst>
          </p:cNvPr>
          <p:cNvSpPr txBox="1"/>
          <p:nvPr/>
        </p:nvSpPr>
        <p:spPr>
          <a:xfrm>
            <a:off x="4989622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5FAE1-2B59-F240-BC12-5550F7787933}"/>
              </a:ext>
            </a:extLst>
          </p:cNvPr>
          <p:cNvSpPr txBox="1"/>
          <p:nvPr/>
        </p:nvSpPr>
        <p:spPr>
          <a:xfrm>
            <a:off x="8470227" y="50559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C56F7-27D6-894F-BC9B-1D117265DEDB}"/>
              </a:ext>
            </a:extLst>
          </p:cNvPr>
          <p:cNvSpPr txBox="1"/>
          <p:nvPr/>
        </p:nvSpPr>
        <p:spPr>
          <a:xfrm>
            <a:off x="8483795" y="1373143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586246-1881-AC44-91D7-0CB46EB6EEF9}"/>
              </a:ext>
            </a:extLst>
          </p:cNvPr>
          <p:cNvSpPr txBox="1"/>
          <p:nvPr/>
        </p:nvSpPr>
        <p:spPr>
          <a:xfrm>
            <a:off x="5681687" y="278066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(2019)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FC01A6-00A9-7546-A47C-CA5BB09920A0}"/>
              </a:ext>
            </a:extLst>
          </p:cNvPr>
          <p:cNvSpPr txBox="1"/>
          <p:nvPr/>
        </p:nvSpPr>
        <p:spPr>
          <a:xfrm>
            <a:off x="4869273" y="2038469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AC1A68-C53A-A149-88E0-C176E5C4B2BD}"/>
              </a:ext>
            </a:extLst>
          </p:cNvPr>
          <p:cNvSpPr txBox="1"/>
          <p:nvPr/>
        </p:nvSpPr>
        <p:spPr>
          <a:xfrm>
            <a:off x="4861976" y="5192783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0845A5-3A10-4A42-A703-1DDC92CDC6B5}"/>
              </a:ext>
            </a:extLst>
          </p:cNvPr>
          <p:cNvSpPr txBox="1"/>
          <p:nvPr/>
        </p:nvSpPr>
        <p:spPr>
          <a:xfrm>
            <a:off x="8366435" y="5218258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70D4ED-4AFD-D442-BA98-53BD1CC18946}"/>
              </a:ext>
            </a:extLst>
          </p:cNvPr>
          <p:cNvSpPr txBox="1"/>
          <p:nvPr/>
        </p:nvSpPr>
        <p:spPr>
          <a:xfrm>
            <a:off x="8381779" y="2050881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86B62F-E8D1-D648-AD54-9B9450897797}"/>
              </a:ext>
            </a:extLst>
          </p:cNvPr>
          <p:cNvSpPr txBox="1"/>
          <p:nvPr/>
        </p:nvSpPr>
        <p:spPr>
          <a:xfrm>
            <a:off x="4985770" y="2667043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77A03F-8E5B-AB41-BA03-1C8565DDBDF1}"/>
              </a:ext>
            </a:extLst>
          </p:cNvPr>
          <p:cNvSpPr txBox="1"/>
          <p:nvPr/>
        </p:nvSpPr>
        <p:spPr>
          <a:xfrm>
            <a:off x="8511522" y="263463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60B16F-E1EA-844D-A32D-1D2A9E8CE542}"/>
              </a:ext>
            </a:extLst>
          </p:cNvPr>
          <p:cNvSpPr txBox="1"/>
          <p:nvPr/>
        </p:nvSpPr>
        <p:spPr>
          <a:xfrm>
            <a:off x="5001176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2D31D6-A82D-C74C-B326-2A543F849EEE}"/>
              </a:ext>
            </a:extLst>
          </p:cNvPr>
          <p:cNvSpPr txBox="1"/>
          <p:nvPr/>
        </p:nvSpPr>
        <p:spPr>
          <a:xfrm>
            <a:off x="8474250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D3A9503-57C0-1342-8A7F-3ABC5078C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883" y="2770276"/>
            <a:ext cx="1551626" cy="25064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8AEB5B-0175-D34F-860A-47407BD78567}"/>
              </a:ext>
            </a:extLst>
          </p:cNvPr>
          <p:cNvCxnSpPr>
            <a:cxnSpLocks/>
          </p:cNvCxnSpPr>
          <p:nvPr/>
        </p:nvCxnSpPr>
        <p:spPr>
          <a:xfrm>
            <a:off x="7546848" y="529982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4C366A-CEFF-5C48-89F1-8023EE24B9B8}"/>
              </a:ext>
            </a:extLst>
          </p:cNvPr>
          <p:cNvCxnSpPr>
            <a:cxnSpLocks/>
          </p:cNvCxnSpPr>
          <p:nvPr/>
        </p:nvCxnSpPr>
        <p:spPr>
          <a:xfrm>
            <a:off x="6236208" y="529982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414E59-9FB2-0940-B81E-0CA339E059D3}"/>
              </a:ext>
            </a:extLst>
          </p:cNvPr>
          <p:cNvCxnSpPr>
            <a:cxnSpLocks/>
          </p:cNvCxnSpPr>
          <p:nvPr/>
        </p:nvCxnSpPr>
        <p:spPr>
          <a:xfrm>
            <a:off x="6918960" y="526756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9537CA-8F1F-7249-8ACE-F6F58DF811BB}"/>
              </a:ext>
            </a:extLst>
          </p:cNvPr>
          <p:cNvCxnSpPr>
            <a:cxnSpLocks/>
          </p:cNvCxnSpPr>
          <p:nvPr/>
        </p:nvCxnSpPr>
        <p:spPr>
          <a:xfrm>
            <a:off x="6876288" y="520660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788076-DE55-F24C-B51C-B64DDB20F461}"/>
              </a:ext>
            </a:extLst>
          </p:cNvPr>
          <p:cNvCxnSpPr>
            <a:cxnSpLocks/>
          </p:cNvCxnSpPr>
          <p:nvPr/>
        </p:nvCxnSpPr>
        <p:spPr>
          <a:xfrm>
            <a:off x="9674352" y="462926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106F88-0E4F-C043-91F2-39E949751617}"/>
              </a:ext>
            </a:extLst>
          </p:cNvPr>
          <p:cNvCxnSpPr>
            <a:cxnSpLocks/>
          </p:cNvCxnSpPr>
          <p:nvPr/>
        </p:nvCxnSpPr>
        <p:spPr>
          <a:xfrm>
            <a:off x="11411712" y="481214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3491727-4CAA-8442-ABF1-5D8CAC6F0DFC}"/>
              </a:ext>
            </a:extLst>
          </p:cNvPr>
          <p:cNvCxnSpPr>
            <a:cxnSpLocks/>
          </p:cNvCxnSpPr>
          <p:nvPr/>
        </p:nvCxnSpPr>
        <p:spPr>
          <a:xfrm>
            <a:off x="10466832" y="465796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F64027-39EE-E14F-A60B-8B0A76240065}"/>
              </a:ext>
            </a:extLst>
          </p:cNvPr>
          <p:cNvCxnSpPr>
            <a:cxnSpLocks/>
          </p:cNvCxnSpPr>
          <p:nvPr/>
        </p:nvCxnSpPr>
        <p:spPr>
          <a:xfrm>
            <a:off x="10582656" y="447508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3D8897-F6CB-1F45-8630-F2DE63D14734}"/>
              </a:ext>
            </a:extLst>
          </p:cNvPr>
          <p:cNvCxnSpPr>
            <a:cxnSpLocks/>
          </p:cNvCxnSpPr>
          <p:nvPr/>
        </p:nvCxnSpPr>
        <p:spPr>
          <a:xfrm>
            <a:off x="6522720" y="3779150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606B7F-4336-6549-9AB0-B0449D1E81D5}"/>
              </a:ext>
            </a:extLst>
          </p:cNvPr>
          <p:cNvCxnSpPr>
            <a:cxnSpLocks/>
          </p:cNvCxnSpPr>
          <p:nvPr/>
        </p:nvCxnSpPr>
        <p:spPr>
          <a:xfrm>
            <a:off x="7650480" y="3773054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0D6B46-AE0A-2D4D-92DF-4F8EB2406CE0}"/>
              </a:ext>
            </a:extLst>
          </p:cNvPr>
          <p:cNvCxnSpPr>
            <a:cxnSpLocks/>
          </p:cNvCxnSpPr>
          <p:nvPr/>
        </p:nvCxnSpPr>
        <p:spPr>
          <a:xfrm>
            <a:off x="7016496" y="3757636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6D5E65-3749-4646-AAF6-951E2224141A}"/>
              </a:ext>
            </a:extLst>
          </p:cNvPr>
          <p:cNvCxnSpPr>
            <a:cxnSpLocks/>
          </p:cNvCxnSpPr>
          <p:nvPr/>
        </p:nvCxnSpPr>
        <p:spPr>
          <a:xfrm>
            <a:off x="7120128" y="3775924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A4171A-E406-7A4E-9305-E44619B1DB18}"/>
              </a:ext>
            </a:extLst>
          </p:cNvPr>
          <p:cNvCxnSpPr>
            <a:cxnSpLocks/>
          </p:cNvCxnSpPr>
          <p:nvPr/>
        </p:nvCxnSpPr>
        <p:spPr>
          <a:xfrm>
            <a:off x="10204704" y="3779150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C267AA-6663-0149-8DEE-7EC60A0554E7}"/>
              </a:ext>
            </a:extLst>
          </p:cNvPr>
          <p:cNvCxnSpPr>
            <a:cxnSpLocks/>
          </p:cNvCxnSpPr>
          <p:nvPr/>
        </p:nvCxnSpPr>
        <p:spPr>
          <a:xfrm>
            <a:off x="11064240" y="3760862"/>
            <a:ext cx="0" cy="281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1B583C-FC0E-6B49-94AC-923F8458531B}"/>
              </a:ext>
            </a:extLst>
          </p:cNvPr>
          <p:cNvCxnSpPr>
            <a:cxnSpLocks/>
          </p:cNvCxnSpPr>
          <p:nvPr/>
        </p:nvCxnSpPr>
        <p:spPr>
          <a:xfrm>
            <a:off x="10582656" y="3763732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AC8DB0-5B26-5145-A645-4E36BD0E1379}"/>
              </a:ext>
            </a:extLst>
          </p:cNvPr>
          <p:cNvCxnSpPr>
            <a:cxnSpLocks/>
          </p:cNvCxnSpPr>
          <p:nvPr/>
        </p:nvCxnSpPr>
        <p:spPr>
          <a:xfrm>
            <a:off x="10674096" y="3769828"/>
            <a:ext cx="0" cy="2810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C8188C3-DE7A-1647-A946-E40197FEFB7F}"/>
              </a:ext>
            </a:extLst>
          </p:cNvPr>
          <p:cNvSpPr txBox="1"/>
          <p:nvPr/>
        </p:nvSpPr>
        <p:spPr>
          <a:xfrm>
            <a:off x="612573" y="1370487"/>
            <a:ext cx="3488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 interface current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Strong electron heating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 B pileup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F755EAC-7D06-0D49-9E3F-DCD632734CD6}"/>
              </a:ext>
            </a:extLst>
          </p:cNvPr>
          <p:cNvSpPr txBox="1">
            <a:spLocks/>
          </p:cNvSpPr>
          <p:nvPr/>
        </p:nvSpPr>
        <p:spPr>
          <a:xfrm>
            <a:off x="458240" y="192152"/>
            <a:ext cx="3684912" cy="94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Four converging jet events</a:t>
            </a:r>
            <a:endParaRPr lang="en-US" sz="4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BCD3C2-89DB-7241-B7F3-93E7E937A8D8}"/>
              </a:ext>
            </a:extLst>
          </p:cNvPr>
          <p:cNvSpPr txBox="1"/>
          <p:nvPr/>
        </p:nvSpPr>
        <p:spPr>
          <a:xfrm>
            <a:off x="612573" y="5431424"/>
            <a:ext cx="3684912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Large B pileup rarely seen in other regimes</a:t>
            </a:r>
          </a:p>
          <a:p>
            <a:endParaRPr lang="en-US" sz="800" dirty="0"/>
          </a:p>
          <a:p>
            <a:r>
              <a:rPr lang="en-US" sz="2000" dirty="0"/>
              <a:t>Why do we have B pileup?</a:t>
            </a:r>
          </a:p>
        </p:txBody>
      </p:sp>
    </p:spTree>
    <p:extLst>
      <p:ext uri="{BB962C8B-B14F-4D97-AF65-F5344CB8AC3E}">
        <p14:creationId xmlns:p14="http://schemas.microsoft.com/office/powerpoint/2010/main" val="209710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5D25-38AC-274E-8384-3496E351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Effect of B pileup on </a:t>
            </a:r>
            <a:r>
              <a:rPr lang="en-GB" sz="4000" dirty="0" err="1"/>
              <a:t>Δ</a:t>
            </a:r>
            <a:r>
              <a:rPr lang="en-GB" sz="4000" dirty="0"/>
              <a:t>β and shear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2477D-E1D9-B94D-A451-99822354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690689"/>
            <a:ext cx="4498060" cy="3460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95668-06CE-F844-BFDD-F49A44C23487}"/>
              </a:ext>
            </a:extLst>
          </p:cNvPr>
          <p:cNvSpPr txBox="1"/>
          <p:nvPr/>
        </p:nvSpPr>
        <p:spPr>
          <a:xfrm>
            <a:off x="5036223" y="3128591"/>
            <a:ext cx="4498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Before pileup: Reconnection not allowed</a:t>
            </a:r>
            <a:endParaRPr lang="en-US" sz="2000" dirty="0"/>
          </a:p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A2FD3-F157-F141-97FD-51A2F2E1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72" y="750002"/>
            <a:ext cx="1551626" cy="2506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52E9F-89B1-9247-9C17-8D0D62F3F440}"/>
              </a:ext>
            </a:extLst>
          </p:cNvPr>
          <p:cNvSpPr/>
          <p:nvPr/>
        </p:nvSpPr>
        <p:spPr>
          <a:xfrm>
            <a:off x="1341120" y="3256475"/>
            <a:ext cx="536448" cy="85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2982D-C796-F141-845A-8E94145B1ACB}"/>
              </a:ext>
            </a:extLst>
          </p:cNvPr>
          <p:cNvSpPr/>
          <p:nvPr/>
        </p:nvSpPr>
        <p:spPr>
          <a:xfrm rot="20421789">
            <a:off x="2412629" y="2787820"/>
            <a:ext cx="1234563" cy="85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5D25-38AC-274E-8384-3496E351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Effect of B pileup on </a:t>
            </a:r>
            <a:r>
              <a:rPr lang="en-GB" sz="4000" dirty="0" err="1"/>
              <a:t>Δ</a:t>
            </a:r>
            <a:r>
              <a:rPr lang="en-GB" sz="4000" dirty="0"/>
              <a:t>β and shear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2477D-E1D9-B94D-A451-99822354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690689"/>
            <a:ext cx="4498060" cy="3460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95668-06CE-F844-BFDD-F49A44C23487}"/>
              </a:ext>
            </a:extLst>
          </p:cNvPr>
          <p:cNvSpPr txBox="1"/>
          <p:nvPr/>
        </p:nvSpPr>
        <p:spPr>
          <a:xfrm>
            <a:off x="5036223" y="3128591"/>
            <a:ext cx="44980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Before pileup: Reconnection not allowed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After pileup: Reconnection allowed!</a:t>
            </a:r>
            <a:endParaRPr lang="en-US" sz="2000" dirty="0"/>
          </a:p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A2FD3-F157-F141-97FD-51A2F2E1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72" y="750002"/>
            <a:ext cx="1551626" cy="2506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98FA7-AA2C-9F4F-9E1B-3516F4DC1E85}"/>
              </a:ext>
            </a:extLst>
          </p:cNvPr>
          <p:cNvSpPr/>
          <p:nvPr/>
        </p:nvSpPr>
        <p:spPr>
          <a:xfrm rot="20421789">
            <a:off x="2412629" y="2787820"/>
            <a:ext cx="1234563" cy="85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toon_3D_v12.tiff">
            <a:extLst>
              <a:ext uri="{FF2B5EF4-FFF2-40B4-BE49-F238E27FC236}">
                <a16:creationId xmlns:a16="http://schemas.microsoft.com/office/drawing/2014/main" id="{6519B0D8-489F-0245-9440-81B0A625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20" y="3416473"/>
            <a:ext cx="2359298" cy="2580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C5D25-38AC-274E-8384-3496E351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Effect of B pileup on </a:t>
            </a:r>
            <a:r>
              <a:rPr lang="en-GB" sz="4000" dirty="0" err="1"/>
              <a:t>Δ</a:t>
            </a:r>
            <a:r>
              <a:rPr lang="en-GB" sz="4000" dirty="0"/>
              <a:t>β and shear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2477D-E1D9-B94D-A451-99822354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1690689"/>
            <a:ext cx="4498060" cy="3460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A2FD3-F157-F141-97FD-51A2F2E1A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72" y="750002"/>
            <a:ext cx="1551626" cy="2506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98FA7-AA2C-9F4F-9E1B-3516F4DC1E85}"/>
              </a:ext>
            </a:extLst>
          </p:cNvPr>
          <p:cNvSpPr/>
          <p:nvPr/>
        </p:nvSpPr>
        <p:spPr>
          <a:xfrm rot="20421789">
            <a:off x="2412629" y="2787820"/>
            <a:ext cx="1234563" cy="85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EC8AD-9C5A-6144-9CEB-3CD197F3A57F}"/>
              </a:ext>
            </a:extLst>
          </p:cNvPr>
          <p:cNvSpPr/>
          <p:nvPr/>
        </p:nvSpPr>
        <p:spPr>
          <a:xfrm>
            <a:off x="5036224" y="1905313"/>
            <a:ext cx="514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Δ</a:t>
            </a:r>
            <a:r>
              <a:rPr lang="en-GB" sz="2000" dirty="0"/>
              <a:t>β decreases with pileup</a:t>
            </a:r>
          </a:p>
          <a:p>
            <a:endParaRPr lang="en-US" sz="2000" dirty="0"/>
          </a:p>
          <a:p>
            <a:r>
              <a:rPr lang="en-US" sz="2000" dirty="0"/>
              <a:t>Magnetic shear increases with pileup </a:t>
            </a:r>
          </a:p>
          <a:p>
            <a:endParaRPr lang="en-US" sz="2000" dirty="0"/>
          </a:p>
          <a:p>
            <a:r>
              <a:rPr lang="en-US" sz="2000" dirty="0"/>
              <a:t>Magnetic fields rotate to become more perpendicular to each other</a:t>
            </a:r>
          </a:p>
          <a:p>
            <a:endParaRPr lang="en-US" sz="2000" dirty="0"/>
          </a:p>
          <a:p>
            <a:r>
              <a:rPr lang="en-US" sz="2000" dirty="0"/>
              <a:t>Leads to conditions favorable for reconnection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CDBC9-EB38-E04F-A85D-F5D0E2439B7C}"/>
              </a:ext>
            </a:extLst>
          </p:cNvPr>
          <p:cNvSpPr txBox="1"/>
          <p:nvPr/>
        </p:nvSpPr>
        <p:spPr>
          <a:xfrm>
            <a:off x="1260285" y="5668310"/>
            <a:ext cx="75518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We have B pileup because without pileup reconnection cannot happen</a:t>
            </a:r>
          </a:p>
        </p:txBody>
      </p:sp>
    </p:spTree>
    <p:extLst>
      <p:ext uri="{BB962C8B-B14F-4D97-AF65-F5344CB8AC3E}">
        <p14:creationId xmlns:p14="http://schemas.microsoft.com/office/powerpoint/2010/main" val="108902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9333-EFAC-9D4A-A9C9-BF599A66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9" y="20330"/>
            <a:ext cx="415751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Electron heating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E95E4-CF27-8745-BBBD-6DC1B0AB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92" y="3714344"/>
            <a:ext cx="3319272" cy="3168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90686-96FE-614E-AD78-D9488843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9" y="3714344"/>
            <a:ext cx="3243834" cy="3168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EF811-B195-9645-A859-A03D5C431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47" y="491714"/>
            <a:ext cx="3264922" cy="3113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0296E-6963-2B43-ACA8-4138AB5D0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07" y="429950"/>
            <a:ext cx="3209117" cy="3134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96AEA-193B-E042-A95F-64B52CB42948}"/>
              </a:ext>
            </a:extLst>
          </p:cNvPr>
          <p:cNvSpPr txBox="1"/>
          <p:nvPr/>
        </p:nvSpPr>
        <p:spPr>
          <a:xfrm>
            <a:off x="9162985" y="231171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42DDC-FFC9-504B-AD96-7F047B32AD48}"/>
              </a:ext>
            </a:extLst>
          </p:cNvPr>
          <p:cNvSpPr txBox="1"/>
          <p:nvPr/>
        </p:nvSpPr>
        <p:spPr>
          <a:xfrm>
            <a:off x="9162985" y="3531757"/>
            <a:ext cx="25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THEMIS – </a:t>
            </a:r>
            <a:r>
              <a:rPr lang="en-US" sz="1400" dirty="0" err="1"/>
              <a:t>Øieroset</a:t>
            </a:r>
            <a:r>
              <a:rPr lang="en-US" sz="1400" dirty="0"/>
              <a:t> et al. (2011)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3C3D0-8EEC-1F45-9CB3-EDD531E5BFBE}"/>
              </a:ext>
            </a:extLst>
          </p:cNvPr>
          <p:cNvSpPr txBox="1"/>
          <p:nvPr/>
        </p:nvSpPr>
        <p:spPr>
          <a:xfrm>
            <a:off x="5714278" y="3491416"/>
            <a:ext cx="158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Kacem</a:t>
            </a:r>
            <a:r>
              <a:rPr lang="en-US" sz="1400" dirty="0"/>
              <a:t> et al.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7AF4D-8340-2847-BF2F-8564A9726115}"/>
              </a:ext>
            </a:extLst>
          </p:cNvPr>
          <p:cNvSpPr txBox="1"/>
          <p:nvPr/>
        </p:nvSpPr>
        <p:spPr>
          <a:xfrm>
            <a:off x="4989622" y="402432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2507B-4E4A-2A42-9E9D-2B4A4AC4A149}"/>
              </a:ext>
            </a:extLst>
          </p:cNvPr>
          <p:cNvSpPr txBox="1"/>
          <p:nvPr/>
        </p:nvSpPr>
        <p:spPr>
          <a:xfrm>
            <a:off x="4973449" y="113960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9FA09-853C-6D48-8DC0-559548913DB5}"/>
              </a:ext>
            </a:extLst>
          </p:cNvPr>
          <p:cNvSpPr txBox="1"/>
          <p:nvPr/>
        </p:nvSpPr>
        <p:spPr>
          <a:xfrm>
            <a:off x="8470227" y="3769259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2B381-C6C8-2C41-80A5-52905001C118}"/>
              </a:ext>
            </a:extLst>
          </p:cNvPr>
          <p:cNvSpPr txBox="1"/>
          <p:nvPr/>
        </p:nvSpPr>
        <p:spPr>
          <a:xfrm>
            <a:off x="8470227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4E17D-DAEC-5F4A-ADB1-D96CF89E28F0}"/>
              </a:ext>
            </a:extLst>
          </p:cNvPr>
          <p:cNvSpPr txBox="1"/>
          <p:nvPr/>
        </p:nvSpPr>
        <p:spPr>
          <a:xfrm>
            <a:off x="5002372" y="3760494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B6462-7002-694B-877F-3A408728E894}"/>
              </a:ext>
            </a:extLst>
          </p:cNvPr>
          <p:cNvSpPr txBox="1"/>
          <p:nvPr/>
        </p:nvSpPr>
        <p:spPr>
          <a:xfrm>
            <a:off x="4989622" y="444566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4A1A7-377E-2B49-86FF-10E2F1F16029}"/>
              </a:ext>
            </a:extLst>
          </p:cNvPr>
          <p:cNvSpPr txBox="1"/>
          <p:nvPr/>
        </p:nvSpPr>
        <p:spPr>
          <a:xfrm>
            <a:off x="8470227" y="505598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L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17FA6-B60C-D24E-9B34-75E629FF0509}"/>
              </a:ext>
            </a:extLst>
          </p:cNvPr>
          <p:cNvSpPr txBox="1"/>
          <p:nvPr/>
        </p:nvSpPr>
        <p:spPr>
          <a:xfrm>
            <a:off x="8483795" y="1373143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B</a:t>
            </a:r>
            <a:r>
              <a:rPr lang="en-US" sz="1400" baseline="-25000" dirty="0"/>
              <a:t>M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DDBD8-ABFC-7F4A-BBB8-E0073BDCC6DA}"/>
              </a:ext>
            </a:extLst>
          </p:cNvPr>
          <p:cNvSpPr txBox="1"/>
          <p:nvPr/>
        </p:nvSpPr>
        <p:spPr>
          <a:xfrm>
            <a:off x="5681687" y="278066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Øieroset</a:t>
            </a:r>
            <a:r>
              <a:rPr lang="en-US" sz="1400" dirty="0"/>
              <a:t> et al. (2019)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284E7-37B5-9142-842B-74E4F9DA31B8}"/>
              </a:ext>
            </a:extLst>
          </p:cNvPr>
          <p:cNvSpPr txBox="1"/>
          <p:nvPr/>
        </p:nvSpPr>
        <p:spPr>
          <a:xfrm>
            <a:off x="4869273" y="2038469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5B546-F1C7-7C44-90A0-A8B082031A3E}"/>
              </a:ext>
            </a:extLst>
          </p:cNvPr>
          <p:cNvSpPr txBox="1"/>
          <p:nvPr/>
        </p:nvSpPr>
        <p:spPr>
          <a:xfrm>
            <a:off x="4861976" y="5192783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12A084-90B0-3F4B-869D-B3998F01B263}"/>
              </a:ext>
            </a:extLst>
          </p:cNvPr>
          <p:cNvSpPr txBox="1"/>
          <p:nvPr/>
        </p:nvSpPr>
        <p:spPr>
          <a:xfrm>
            <a:off x="8366435" y="5218258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B9C46-B2CA-9C4D-824B-C98F6C79C750}"/>
              </a:ext>
            </a:extLst>
          </p:cNvPr>
          <p:cNvSpPr txBox="1"/>
          <p:nvPr/>
        </p:nvSpPr>
        <p:spPr>
          <a:xfrm>
            <a:off x="8381779" y="2050881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</a:t>
            </a:r>
            <a:r>
              <a:rPr lang="en-US" sz="1400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54D3CF-B614-1546-851A-8F8C93D39048}"/>
              </a:ext>
            </a:extLst>
          </p:cNvPr>
          <p:cNvSpPr txBox="1"/>
          <p:nvPr/>
        </p:nvSpPr>
        <p:spPr>
          <a:xfrm>
            <a:off x="4985770" y="2667043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3FECD-8796-2D4B-96C5-ECB3FEA7D8EF}"/>
              </a:ext>
            </a:extLst>
          </p:cNvPr>
          <p:cNvSpPr txBox="1"/>
          <p:nvPr/>
        </p:nvSpPr>
        <p:spPr>
          <a:xfrm>
            <a:off x="8511522" y="263463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53B784-6BBB-E24B-8A63-7E4EC7BCCC8D}"/>
              </a:ext>
            </a:extLst>
          </p:cNvPr>
          <p:cNvSpPr txBox="1"/>
          <p:nvPr/>
        </p:nvSpPr>
        <p:spPr>
          <a:xfrm>
            <a:off x="5001176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4988F-E08B-AB48-BB6B-6F10A9CE1702}"/>
              </a:ext>
            </a:extLst>
          </p:cNvPr>
          <p:cNvSpPr txBox="1"/>
          <p:nvPr/>
        </p:nvSpPr>
        <p:spPr>
          <a:xfrm>
            <a:off x="8474250" y="59235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(eV)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49E963-7DCE-2B4C-8194-2B4E03D7DA9D}"/>
              </a:ext>
            </a:extLst>
          </p:cNvPr>
          <p:cNvSpPr txBox="1"/>
          <p:nvPr/>
        </p:nvSpPr>
        <p:spPr>
          <a:xfrm>
            <a:off x="443659" y="1328214"/>
            <a:ext cx="3913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Strong heating in the interface current sheet</a:t>
            </a:r>
          </a:p>
          <a:p>
            <a:endParaRPr lang="en-US" sz="2000" dirty="0"/>
          </a:p>
          <a:p>
            <a:r>
              <a:rPr lang="en-US" sz="2000" dirty="0"/>
              <a:t>Why?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25DE61-CEE4-454B-8EE2-197C4D541116}"/>
              </a:ext>
            </a:extLst>
          </p:cNvPr>
          <p:cNvSpPr/>
          <p:nvPr/>
        </p:nvSpPr>
        <p:spPr>
          <a:xfrm>
            <a:off x="6766560" y="2474976"/>
            <a:ext cx="256032" cy="94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7E2998-5D3E-3E46-AD76-D555C0022FB3}"/>
              </a:ext>
            </a:extLst>
          </p:cNvPr>
          <p:cNvSpPr/>
          <p:nvPr/>
        </p:nvSpPr>
        <p:spPr>
          <a:xfrm>
            <a:off x="10442448" y="2456688"/>
            <a:ext cx="256032" cy="94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DBE31EA-23C2-6248-B88B-3FCCFC33D450}"/>
              </a:ext>
            </a:extLst>
          </p:cNvPr>
          <p:cNvSpPr/>
          <p:nvPr/>
        </p:nvSpPr>
        <p:spPr>
          <a:xfrm>
            <a:off x="6925056" y="5742432"/>
            <a:ext cx="256032" cy="94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2F3CEF-2D2F-3945-BE10-711BF77C5ABF}"/>
              </a:ext>
            </a:extLst>
          </p:cNvPr>
          <p:cNvSpPr/>
          <p:nvPr/>
        </p:nvSpPr>
        <p:spPr>
          <a:xfrm>
            <a:off x="947710" y="3715835"/>
            <a:ext cx="30592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Enhanced electron heating is a consequence of B pileup</a:t>
            </a:r>
          </a:p>
        </p:txBody>
      </p:sp>
    </p:spTree>
    <p:extLst>
      <p:ext uri="{BB962C8B-B14F-4D97-AF65-F5344CB8AC3E}">
        <p14:creationId xmlns:p14="http://schemas.microsoft.com/office/powerpoint/2010/main" val="328003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39C5F8-64C3-DE48-9BFD-2F958346C23F}"/>
              </a:ext>
            </a:extLst>
          </p:cNvPr>
          <p:cNvSpPr txBox="1"/>
          <p:nvPr/>
        </p:nvSpPr>
        <p:spPr>
          <a:xfrm>
            <a:off x="4695692" y="5384497"/>
            <a:ext cx="214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(Phan et al., 2013)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7CA75-BED4-1449-8B61-69063A402953}"/>
              </a:ext>
            </a:extLst>
          </p:cNvPr>
          <p:cNvSpPr txBox="1"/>
          <p:nvPr/>
        </p:nvSpPr>
        <p:spPr>
          <a:xfrm rot="16200000">
            <a:off x="481090" y="3074527"/>
            <a:ext cx="867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ymbol" pitchFamily="18" charset="2"/>
              </a:rPr>
              <a:t>D</a:t>
            </a:r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 (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7E7EB-C11E-8541-BCAB-635718B6C533}"/>
              </a:ext>
            </a:extLst>
          </p:cNvPr>
          <p:cNvSpPr txBox="1"/>
          <p:nvPr/>
        </p:nvSpPr>
        <p:spPr>
          <a:xfrm>
            <a:off x="2454216" y="4807283"/>
            <a:ext cx="14049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-25000" dirty="0"/>
              <a:t>i</a:t>
            </a:r>
            <a:r>
              <a:rPr lang="en-US" sz="1600" dirty="0"/>
              <a:t> V</a:t>
            </a:r>
            <a:r>
              <a:rPr lang="en-US" sz="1600" baseline="-25000" dirty="0"/>
              <a:t>A,asym</a:t>
            </a:r>
            <a:r>
              <a:rPr lang="en-US" sz="1600" baseline="30000" dirty="0"/>
              <a:t>2</a:t>
            </a:r>
            <a:r>
              <a:rPr lang="en-US" sz="1600" dirty="0"/>
              <a:t> (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87EC1-3303-2F46-B6D8-58D5BED6E775}"/>
              </a:ext>
            </a:extLst>
          </p:cNvPr>
          <p:cNvSpPr txBox="1"/>
          <p:nvPr/>
        </p:nvSpPr>
        <p:spPr>
          <a:xfrm>
            <a:off x="1965708" y="256655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Slope= 0.017</a:t>
            </a:r>
          </a:p>
        </p:txBody>
      </p:sp>
      <p:pic>
        <p:nvPicPr>
          <p:cNvPr id="10" name="Picture 9" descr="plot_electrons_Page_1.tiff">
            <a:extLst>
              <a:ext uri="{FF2B5EF4-FFF2-40B4-BE49-F238E27FC236}">
                <a16:creationId xmlns:a16="http://schemas.microsoft.com/office/drawing/2014/main" id="{EA788F14-13C2-E14C-A519-94F5FC68E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052" t="74444" r="50000" b="7778"/>
          <a:stretch>
            <a:fillRect/>
          </a:stretch>
        </p:blipFill>
        <p:spPr>
          <a:xfrm>
            <a:off x="1135227" y="2165580"/>
            <a:ext cx="3991477" cy="2554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7D0C8-A95F-D041-9668-1EDEEC2B581F}"/>
              </a:ext>
            </a:extLst>
          </p:cNvPr>
          <p:cNvSpPr txBox="1"/>
          <p:nvPr/>
        </p:nvSpPr>
        <p:spPr>
          <a:xfrm>
            <a:off x="5925327" y="2135594"/>
            <a:ext cx="581426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When the magnetic energy increases, the electron heating also increases</a:t>
            </a:r>
          </a:p>
          <a:p>
            <a:endParaRPr lang="en-US" sz="2000" dirty="0">
              <a:solidFill>
                <a:srgbClr val="000000"/>
              </a:solidFill>
              <a:latin typeface="Symbol" pitchFamily="18" charset="2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dirty="0" err="1">
                <a:solidFill>
                  <a:srgbClr val="000000"/>
                </a:solidFill>
              </a:rPr>
              <a:t>T</a:t>
            </a:r>
            <a:r>
              <a:rPr lang="en-US" sz="2000" baseline="-25000" dirty="0" err="1">
                <a:solidFill>
                  <a:srgbClr val="000000"/>
                </a:solidFill>
              </a:rPr>
              <a:t>e</a:t>
            </a:r>
            <a:r>
              <a:rPr lang="en-US" sz="2000" dirty="0">
                <a:solidFill>
                  <a:srgbClr val="000000"/>
                </a:solidFill>
              </a:rPr>
              <a:t> = 0.017 m</a:t>
            </a:r>
            <a:r>
              <a:rPr lang="en-US" sz="2000" baseline="-25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V</a:t>
            </a:r>
            <a:r>
              <a:rPr lang="en-US" sz="2000" baseline="-25000" dirty="0">
                <a:solidFill>
                  <a:srgbClr val="000000"/>
                </a:solidFill>
              </a:rPr>
              <a:t>A,asym</a:t>
            </a:r>
            <a:r>
              <a:rPr lang="en-US" sz="2000" baseline="30000" dirty="0">
                <a:solidFill>
                  <a:srgbClr val="000000"/>
                </a:solidFill>
              </a:rPr>
              <a:t>2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  <a:latin typeface="Symbol" pitchFamily="18" charset="2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dirty="0" err="1">
                <a:solidFill>
                  <a:srgbClr val="000000"/>
                </a:solidFill>
              </a:rPr>
              <a:t>T</a:t>
            </a:r>
            <a:r>
              <a:rPr lang="en-US" sz="2000" baseline="-25000" dirty="0" err="1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 </a:t>
            </a:r>
            <a:r>
              <a:rPr lang="en-US" sz="2000" dirty="0"/>
              <a:t>~ 1.7% of magnetic energy </a:t>
            </a:r>
          </a:p>
          <a:p>
            <a:endParaRPr lang="en-US" sz="2000" dirty="0"/>
          </a:p>
          <a:p>
            <a:r>
              <a:rPr lang="en-US" sz="2000" dirty="0"/>
              <a:t>Pileup leads to enhanced electron heating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5BBAAD-B6F8-3B49-8513-FE28A76F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Electron heating is function of available magnetic energy per particle</a:t>
            </a:r>
          </a:p>
        </p:txBody>
      </p:sp>
    </p:spTree>
    <p:extLst>
      <p:ext uri="{BB962C8B-B14F-4D97-AF65-F5344CB8AC3E}">
        <p14:creationId xmlns:p14="http://schemas.microsoft.com/office/powerpoint/2010/main" val="266173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065-D1F6-3146-8273-957E73C4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Electron heating is function of available magnetic energy per particle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7CA75-BED4-1449-8B61-69063A402953}"/>
              </a:ext>
            </a:extLst>
          </p:cNvPr>
          <p:cNvSpPr txBox="1"/>
          <p:nvPr/>
        </p:nvSpPr>
        <p:spPr>
          <a:xfrm rot="16200000">
            <a:off x="481090" y="3074527"/>
            <a:ext cx="867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ymbol" pitchFamily="18" charset="2"/>
              </a:rPr>
              <a:t>D</a:t>
            </a:r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 (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7E7EB-C11E-8541-BCAB-635718B6C533}"/>
              </a:ext>
            </a:extLst>
          </p:cNvPr>
          <p:cNvSpPr txBox="1"/>
          <p:nvPr/>
        </p:nvSpPr>
        <p:spPr>
          <a:xfrm>
            <a:off x="2454216" y="4807283"/>
            <a:ext cx="14049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-25000" dirty="0"/>
              <a:t>i</a:t>
            </a:r>
            <a:r>
              <a:rPr lang="en-US" sz="1600" dirty="0"/>
              <a:t> V</a:t>
            </a:r>
            <a:r>
              <a:rPr lang="en-US" sz="1600" baseline="-25000" dirty="0"/>
              <a:t>A,asym</a:t>
            </a:r>
            <a:r>
              <a:rPr lang="en-US" sz="1600" baseline="30000" dirty="0"/>
              <a:t>2</a:t>
            </a:r>
            <a:r>
              <a:rPr lang="en-US" sz="1600" dirty="0"/>
              <a:t> (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87EC1-3303-2F46-B6D8-58D5BED6E775}"/>
              </a:ext>
            </a:extLst>
          </p:cNvPr>
          <p:cNvSpPr txBox="1"/>
          <p:nvPr/>
        </p:nvSpPr>
        <p:spPr>
          <a:xfrm>
            <a:off x="1965708" y="256655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Slope= 0.017</a:t>
            </a:r>
          </a:p>
        </p:txBody>
      </p:sp>
      <p:pic>
        <p:nvPicPr>
          <p:cNvPr id="10" name="Picture 9" descr="plot_electrons_Page_1.tiff">
            <a:extLst>
              <a:ext uri="{FF2B5EF4-FFF2-40B4-BE49-F238E27FC236}">
                <a16:creationId xmlns:a16="http://schemas.microsoft.com/office/drawing/2014/main" id="{EA788F14-13C2-E14C-A519-94F5FC68E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052" t="74444" r="50000" b="7778"/>
          <a:stretch>
            <a:fillRect/>
          </a:stretch>
        </p:blipFill>
        <p:spPr>
          <a:xfrm>
            <a:off x="1135227" y="2165580"/>
            <a:ext cx="3991477" cy="2554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21FD2-9513-3845-B254-8FBC230B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813" y="1981217"/>
            <a:ext cx="4000112" cy="30770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247555-CA3D-1D41-A956-13668BFB5FFB}"/>
              </a:ext>
            </a:extLst>
          </p:cNvPr>
          <p:cNvSpPr txBox="1"/>
          <p:nvPr/>
        </p:nvSpPr>
        <p:spPr>
          <a:xfrm>
            <a:off x="2272294" y="5644421"/>
            <a:ext cx="776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Electron heating in the interface current sheet is well predicted by the empirical formula from Phan et al. (2013)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763E1-D0FF-6641-A7F1-A703585735D7}"/>
              </a:ext>
            </a:extLst>
          </p:cNvPr>
          <p:cNvSpPr txBox="1"/>
          <p:nvPr/>
        </p:nvSpPr>
        <p:spPr>
          <a:xfrm>
            <a:off x="7135355" y="1719086"/>
            <a:ext cx="27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MMS converging jet events</a:t>
            </a:r>
          </a:p>
        </p:txBody>
      </p:sp>
    </p:spTree>
    <p:extLst>
      <p:ext uri="{BB962C8B-B14F-4D97-AF65-F5344CB8AC3E}">
        <p14:creationId xmlns:p14="http://schemas.microsoft.com/office/powerpoint/2010/main" val="233739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44B9-5C8E-5B40-9251-F8748032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F74D-29F2-EA45-ABD2-718E57256E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576595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Interlinked flux tubes </a:t>
            </a:r>
          </a:p>
          <a:p>
            <a:pPr marL="0" lvl="0" indent="0">
              <a:buNone/>
            </a:pPr>
            <a:r>
              <a:rPr lang="en-GB" sz="2000" dirty="0"/>
              <a:t>	- Reconnected field lines from two X-lines converge</a:t>
            </a:r>
          </a:p>
          <a:p>
            <a:pPr marL="0" lvl="0" indent="0">
              <a:buNone/>
            </a:pPr>
            <a:r>
              <a:rPr lang="en-GB" sz="2000" dirty="0"/>
              <a:t>	- Thin current sheet at the interface</a:t>
            </a:r>
          </a:p>
          <a:p>
            <a:pPr marL="0" lvl="0" indent="0">
              <a:buNone/>
            </a:pPr>
            <a:r>
              <a:rPr lang="en-GB" sz="2000" dirty="0"/>
              <a:t>	- Thin current sheet can reconnect</a:t>
            </a:r>
          </a:p>
          <a:p>
            <a:pPr marL="0" indent="0">
              <a:buNone/>
            </a:pPr>
            <a:r>
              <a:rPr lang="en-GB" sz="2000" dirty="0"/>
              <a:t>	- Strong magnetic field pileup</a:t>
            </a:r>
          </a:p>
          <a:p>
            <a:pPr marL="0" indent="0">
              <a:buNone/>
            </a:pPr>
            <a:endParaRPr lang="en-GB" sz="2000" dirty="0"/>
          </a:p>
          <a:p>
            <a:pPr marL="457200" lvl="0" indent="-457200">
              <a:buAutoNum type="arabicPeriod" startAt="2"/>
            </a:pPr>
            <a:r>
              <a:rPr lang="en-GB" sz="2000" dirty="0"/>
              <a:t>Cause and effect of magnetic field pileup</a:t>
            </a:r>
          </a:p>
          <a:p>
            <a:pPr marL="0" lvl="0" indent="0">
              <a:buNone/>
            </a:pPr>
            <a:r>
              <a:rPr lang="en-GB" sz="2000" dirty="0"/>
              <a:t>	- </a:t>
            </a:r>
            <a:r>
              <a:rPr lang="en-US" sz="2000" dirty="0"/>
              <a:t>Leads to conditions favorable for reconnection</a:t>
            </a:r>
          </a:p>
          <a:p>
            <a:pPr marL="0" lvl="0" indent="0">
              <a:buNone/>
            </a:pPr>
            <a:r>
              <a:rPr lang="en-US" sz="2000" dirty="0"/>
              <a:t>	- Enhanced electron heating</a:t>
            </a:r>
            <a:endParaRPr lang="en-GB" sz="2000" dirty="0"/>
          </a:p>
        </p:txBody>
      </p:sp>
      <p:pic>
        <p:nvPicPr>
          <p:cNvPr id="6" name="Picture 5" descr="largescale_cartoon_v3.tiff">
            <a:extLst>
              <a:ext uri="{FF2B5EF4-FFF2-40B4-BE49-F238E27FC236}">
                <a16:creationId xmlns:a16="http://schemas.microsoft.com/office/drawing/2014/main" id="{CABFBEF6-C479-6D41-B928-50EE04892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82" y="1256423"/>
            <a:ext cx="2971800" cy="4000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EB6CB1-15B9-8F4C-94BD-65DC330295EC}"/>
              </a:ext>
            </a:extLst>
          </p:cNvPr>
          <p:cNvCxnSpPr/>
          <p:nvPr/>
        </p:nvCxnSpPr>
        <p:spPr>
          <a:xfrm>
            <a:off x="10182862" y="3414430"/>
            <a:ext cx="241300" cy="171450"/>
          </a:xfrm>
          <a:prstGeom prst="line">
            <a:avLst/>
          </a:prstGeom>
          <a:ln>
            <a:solidFill>
              <a:srgbClr val="18C6D8"/>
            </a:solidFill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E48EC-6AEC-9D46-857D-F4A9525AB13F}"/>
              </a:ext>
            </a:extLst>
          </p:cNvPr>
          <p:cNvCxnSpPr/>
          <p:nvPr/>
        </p:nvCxnSpPr>
        <p:spPr>
          <a:xfrm>
            <a:off x="10144762" y="3477930"/>
            <a:ext cx="241300" cy="1714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0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EE59-65BD-FB49-8505-8D1DA3CD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DB29-DF84-284C-81D8-4CAF376B4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621" cy="4351338"/>
          </a:xfrm>
        </p:spPr>
        <p:txBody>
          <a:bodyPr>
            <a:normAutofit/>
          </a:bodyPr>
          <a:lstStyle/>
          <a:p>
            <a:r>
              <a:rPr lang="en-US" dirty="0"/>
              <a:t>Multiple X-lines can create interlinked flux tubes</a:t>
            </a:r>
          </a:p>
          <a:p>
            <a:r>
              <a:rPr lang="en-US" dirty="0"/>
              <a:t>Thin reconnecting current sheet at the interface</a:t>
            </a:r>
          </a:p>
          <a:p>
            <a:r>
              <a:rPr lang="en-US" dirty="0"/>
              <a:t>Significant B pileup on approach to the interface current sheet</a:t>
            </a:r>
          </a:p>
          <a:p>
            <a:r>
              <a:rPr lang="en-US" dirty="0"/>
              <a:t>B pileup because at first the interlinked flux tubes cannot reconnect. Only after pileup is reconnection possible</a:t>
            </a:r>
          </a:p>
          <a:p>
            <a:r>
              <a:rPr lang="en-US" dirty="0"/>
              <a:t>B pileup also leads to strong electron heating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argescale_cartoon_v3.tiff">
            <a:extLst>
              <a:ext uri="{FF2B5EF4-FFF2-40B4-BE49-F238E27FC236}">
                <a16:creationId xmlns:a16="http://schemas.microsoft.com/office/drawing/2014/main" id="{A45CF294-2219-B741-9571-D1D91F13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82" y="1256423"/>
            <a:ext cx="2971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5CA-2AB0-1940-84F3-65F6FD39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E52A-FFF3-E14F-8E73-981EE392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2361364"/>
          </a:xfrm>
        </p:spPr>
        <p:txBody>
          <a:bodyPr/>
          <a:lstStyle/>
          <a:p>
            <a:r>
              <a:rPr lang="en-US" dirty="0"/>
              <a:t>How common are interlinked flux tubes?</a:t>
            </a:r>
          </a:p>
          <a:p>
            <a:r>
              <a:rPr lang="en-US" dirty="0"/>
              <a:t>Why do some multiple X-line events develop into flux ropes/FTEs while others do not?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rgescale_cartoon_v3.tiff">
            <a:extLst>
              <a:ext uri="{FF2B5EF4-FFF2-40B4-BE49-F238E27FC236}">
                <a16:creationId xmlns:a16="http://schemas.microsoft.com/office/drawing/2014/main" id="{88885238-B47E-F041-924B-6811425C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82" y="1256423"/>
            <a:ext cx="2971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981E-9AB1-5640-8C2A-BB42B714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2" y="12192"/>
            <a:ext cx="11126801" cy="1325563"/>
          </a:xfrm>
        </p:spPr>
        <p:txBody>
          <a:bodyPr>
            <a:normAutofit/>
          </a:bodyPr>
          <a:lstStyle/>
          <a:p>
            <a:r>
              <a:rPr lang="en-US" dirty="0"/>
              <a:t>THEMIS: Bi-directional jets at the magnetopause</a:t>
            </a:r>
          </a:p>
        </p:txBody>
      </p:sp>
      <p:pic>
        <p:nvPicPr>
          <p:cNvPr id="4" name="Picture 3" descr="agu_themis_figure.tiff">
            <a:extLst>
              <a:ext uri="{FF2B5EF4-FFF2-40B4-BE49-F238E27FC236}">
                <a16:creationId xmlns:a16="http://schemas.microsoft.com/office/drawing/2014/main" id="{CE2C8F78-05C1-4747-9FDC-73C21E01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7" y="1401369"/>
            <a:ext cx="4023360" cy="384048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E5ACC33-88B5-854B-B552-091A5EFF1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0" y="4160444"/>
            <a:ext cx="68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 </a:t>
            </a:r>
            <a:r>
              <a:rPr lang="en-US" sz="1400" b="1" dirty="0"/>
              <a:t>V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(km/s)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2525734-5670-C148-9AEA-E7616F5F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2" y="2920607"/>
            <a:ext cx="51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sz="1400" b="1" dirty="0"/>
              <a:t>B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56867B4-0DBA-D844-9544-60E5196E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62" y="1664894"/>
            <a:ext cx="51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sz="1400" dirty="0"/>
              <a:t>|B|</a:t>
            </a:r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34AAA87-9AD6-B249-961E-6D2D5BC3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37" y="3011094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66FF33"/>
                </a:solidFill>
              </a:rPr>
              <a:t>B</a:t>
            </a:r>
            <a:r>
              <a:rPr lang="en-US" sz="1400" baseline="-25000" dirty="0">
                <a:solidFill>
                  <a:srgbClr val="66FF33"/>
                </a:solidFill>
              </a:rPr>
              <a:t>Y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4B9D208E-888A-9D45-8E38-FDBCB80A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12" y="2707882"/>
            <a:ext cx="384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X</a:t>
            </a:r>
            <a:endParaRPr lang="en-US" sz="1400" dirty="0">
              <a:solidFill>
                <a:srgbClr val="0066FF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2E07922C-F152-9045-8A3E-C36DC89A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287" y="3304782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DD32658E-323E-204B-9A3C-0A6CD672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37" y="4085832"/>
            <a:ext cx="390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4487E6-339F-8942-98F3-8990955B8E1F}"/>
              </a:ext>
            </a:extLst>
          </p:cNvPr>
          <p:cNvSpPr txBox="1"/>
          <p:nvPr/>
        </p:nvSpPr>
        <p:spPr>
          <a:xfrm>
            <a:off x="346487" y="5464305"/>
            <a:ext cx="217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Øieroset</a:t>
            </a:r>
            <a:r>
              <a:rPr lang="en-US" dirty="0"/>
              <a:t> et al.,2011)</a:t>
            </a:r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3940C4FD-B3FE-7242-887A-D1C114AF57BC}"/>
              </a:ext>
            </a:extLst>
          </p:cNvPr>
          <p:cNvSpPr>
            <a:spLocks/>
          </p:cNvSpPr>
          <p:nvPr/>
        </p:nvSpPr>
        <p:spPr bwMode="auto">
          <a:xfrm>
            <a:off x="9550273" y="1353312"/>
            <a:ext cx="1189038" cy="5176838"/>
          </a:xfrm>
          <a:custGeom>
            <a:avLst/>
            <a:gdLst>
              <a:gd name="T0" fmla="*/ 154906 w 1188721"/>
              <a:gd name="T1" fmla="*/ 0 h 5177246"/>
              <a:gd name="T2" fmla="*/ 403631 w 1188721"/>
              <a:gd name="T3" fmla="*/ 678844 h 5177246"/>
              <a:gd name="T4" fmla="*/ 783264 w 1188721"/>
              <a:gd name="T5" fmla="*/ 1357681 h 5177246"/>
              <a:gd name="T6" fmla="*/ 1071260 w 1188721"/>
              <a:gd name="T7" fmla="*/ 2010416 h 5177246"/>
              <a:gd name="T8" fmla="*/ 1162897 w 1188721"/>
              <a:gd name="T9" fmla="*/ 2728424 h 5177246"/>
              <a:gd name="T10" fmla="*/ 901080 w 1188721"/>
              <a:gd name="T11" fmla="*/ 3576967 h 5177246"/>
              <a:gd name="T12" fmla="*/ 442904 w 1188721"/>
              <a:gd name="T13" fmla="*/ 4268866 h 5177246"/>
              <a:gd name="T14" fmla="*/ 154906 w 1188721"/>
              <a:gd name="T15" fmla="*/ 4699668 h 5177246"/>
              <a:gd name="T16" fmla="*/ 23997 w 1188721"/>
              <a:gd name="T17" fmla="*/ 5104372 h 5177246"/>
              <a:gd name="T18" fmla="*/ 10910 w 1188721"/>
              <a:gd name="T19" fmla="*/ 5117411 h 51772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8721"/>
              <a:gd name="T31" fmla="*/ 0 h 5177246"/>
              <a:gd name="T32" fmla="*/ 1188721 w 1188721"/>
              <a:gd name="T33" fmla="*/ 5177246 h 51772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8721" h="5177246">
                <a:moveTo>
                  <a:pt x="154578" y="0"/>
                </a:moveTo>
                <a:cubicBezTo>
                  <a:pt x="226423" y="226422"/>
                  <a:pt x="298269" y="452845"/>
                  <a:pt x="402772" y="679268"/>
                </a:cubicBezTo>
                <a:cubicBezTo>
                  <a:pt x="507275" y="905691"/>
                  <a:pt x="670561" y="1136468"/>
                  <a:pt x="781595" y="1358537"/>
                </a:cubicBezTo>
                <a:cubicBezTo>
                  <a:pt x="892629" y="1580606"/>
                  <a:pt x="1005841" y="1783080"/>
                  <a:pt x="1068978" y="2011680"/>
                </a:cubicBezTo>
                <a:cubicBezTo>
                  <a:pt x="1132115" y="2240280"/>
                  <a:pt x="1188721" y="2468880"/>
                  <a:pt x="1160418" y="2730137"/>
                </a:cubicBezTo>
                <a:cubicBezTo>
                  <a:pt x="1132115" y="2991394"/>
                  <a:pt x="1018903" y="3322319"/>
                  <a:pt x="899160" y="3579222"/>
                </a:cubicBezTo>
                <a:cubicBezTo>
                  <a:pt x="779417" y="3836125"/>
                  <a:pt x="441960" y="4271554"/>
                  <a:pt x="441960" y="4271554"/>
                </a:cubicBezTo>
                <a:cubicBezTo>
                  <a:pt x="317863" y="4458788"/>
                  <a:pt x="224246" y="4563291"/>
                  <a:pt x="154578" y="4702628"/>
                </a:cubicBezTo>
                <a:cubicBezTo>
                  <a:pt x="84910" y="4841965"/>
                  <a:pt x="47898" y="5037908"/>
                  <a:pt x="23949" y="5107577"/>
                </a:cubicBezTo>
                <a:cubicBezTo>
                  <a:pt x="0" y="5177246"/>
                  <a:pt x="5443" y="5148943"/>
                  <a:pt x="10886" y="512064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8F212FB9-0A3B-F84B-A7E4-F7BAD0DCE086}"/>
              </a:ext>
            </a:extLst>
          </p:cNvPr>
          <p:cNvSpPr>
            <a:spLocks/>
          </p:cNvSpPr>
          <p:nvPr/>
        </p:nvSpPr>
        <p:spPr bwMode="auto">
          <a:xfrm flipH="1">
            <a:off x="9739186" y="1277112"/>
            <a:ext cx="1189037" cy="5176838"/>
          </a:xfrm>
          <a:custGeom>
            <a:avLst/>
            <a:gdLst>
              <a:gd name="T0" fmla="*/ 154906 w 1188721"/>
              <a:gd name="T1" fmla="*/ 0 h 5177246"/>
              <a:gd name="T2" fmla="*/ 403628 w 1188721"/>
              <a:gd name="T3" fmla="*/ 678844 h 5177246"/>
              <a:gd name="T4" fmla="*/ 783259 w 1188721"/>
              <a:gd name="T5" fmla="*/ 1357681 h 5177246"/>
              <a:gd name="T6" fmla="*/ 1071254 w 1188721"/>
              <a:gd name="T7" fmla="*/ 2010416 h 5177246"/>
              <a:gd name="T8" fmla="*/ 1162889 w 1188721"/>
              <a:gd name="T9" fmla="*/ 2728424 h 5177246"/>
              <a:gd name="T10" fmla="*/ 901072 w 1188721"/>
              <a:gd name="T11" fmla="*/ 3576967 h 5177246"/>
              <a:gd name="T12" fmla="*/ 442901 w 1188721"/>
              <a:gd name="T13" fmla="*/ 4268866 h 5177246"/>
              <a:gd name="T14" fmla="*/ 154906 w 1188721"/>
              <a:gd name="T15" fmla="*/ 4699668 h 5177246"/>
              <a:gd name="T16" fmla="*/ 23997 w 1188721"/>
              <a:gd name="T17" fmla="*/ 5104372 h 5177246"/>
              <a:gd name="T18" fmla="*/ 10910 w 1188721"/>
              <a:gd name="T19" fmla="*/ 5117411 h 51772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8721"/>
              <a:gd name="T31" fmla="*/ 0 h 5177246"/>
              <a:gd name="T32" fmla="*/ 1188721 w 1188721"/>
              <a:gd name="T33" fmla="*/ 5177246 h 51772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8721" h="5177246">
                <a:moveTo>
                  <a:pt x="154578" y="0"/>
                </a:moveTo>
                <a:cubicBezTo>
                  <a:pt x="226423" y="226422"/>
                  <a:pt x="298269" y="452845"/>
                  <a:pt x="402772" y="679268"/>
                </a:cubicBezTo>
                <a:cubicBezTo>
                  <a:pt x="507275" y="905691"/>
                  <a:pt x="670561" y="1136468"/>
                  <a:pt x="781595" y="1358537"/>
                </a:cubicBezTo>
                <a:cubicBezTo>
                  <a:pt x="892629" y="1580606"/>
                  <a:pt x="1005841" y="1783080"/>
                  <a:pt x="1068978" y="2011680"/>
                </a:cubicBezTo>
                <a:cubicBezTo>
                  <a:pt x="1132115" y="2240280"/>
                  <a:pt x="1188721" y="2468880"/>
                  <a:pt x="1160418" y="2730137"/>
                </a:cubicBezTo>
                <a:cubicBezTo>
                  <a:pt x="1132115" y="2991394"/>
                  <a:pt x="1018903" y="3322319"/>
                  <a:pt x="899160" y="3579222"/>
                </a:cubicBezTo>
                <a:cubicBezTo>
                  <a:pt x="779417" y="3836125"/>
                  <a:pt x="441960" y="4271554"/>
                  <a:pt x="441960" y="4271554"/>
                </a:cubicBezTo>
                <a:cubicBezTo>
                  <a:pt x="317863" y="4458788"/>
                  <a:pt x="224246" y="4563291"/>
                  <a:pt x="154578" y="4702628"/>
                </a:cubicBezTo>
                <a:cubicBezTo>
                  <a:pt x="84910" y="4841965"/>
                  <a:pt x="47898" y="5037908"/>
                  <a:pt x="23949" y="5107577"/>
                </a:cubicBezTo>
                <a:cubicBezTo>
                  <a:pt x="0" y="5177246"/>
                  <a:pt x="5443" y="5148943"/>
                  <a:pt x="10886" y="512064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5AD2A0D-C858-554B-B808-211E3D3EA756}"/>
              </a:ext>
            </a:extLst>
          </p:cNvPr>
          <p:cNvSpPr>
            <a:spLocks/>
          </p:cNvSpPr>
          <p:nvPr/>
        </p:nvSpPr>
        <p:spPr bwMode="auto">
          <a:xfrm>
            <a:off x="9369298" y="1361250"/>
            <a:ext cx="733425" cy="5219700"/>
          </a:xfrm>
          <a:custGeom>
            <a:avLst/>
            <a:gdLst>
              <a:gd name="T0" fmla="*/ 143267 w 733697"/>
              <a:gd name="T1" fmla="*/ 0 h 5218611"/>
              <a:gd name="T2" fmla="*/ 351651 w 733697"/>
              <a:gd name="T3" fmla="*/ 549560 h 5218611"/>
              <a:gd name="T4" fmla="*/ 625161 w 733697"/>
              <a:gd name="T5" fmla="*/ 1125285 h 5218611"/>
              <a:gd name="T6" fmla="*/ 507941 w 733697"/>
              <a:gd name="T7" fmla="*/ 1491661 h 5218611"/>
              <a:gd name="T8" fmla="*/ 325603 w 733697"/>
              <a:gd name="T9" fmla="*/ 1975794 h 5218611"/>
              <a:gd name="T10" fmla="*/ 247458 w 733697"/>
              <a:gd name="T11" fmla="*/ 2473009 h 5218611"/>
              <a:gd name="T12" fmla="*/ 273507 w 733697"/>
              <a:gd name="T13" fmla="*/ 2917894 h 5218611"/>
              <a:gd name="T14" fmla="*/ 416771 w 733697"/>
              <a:gd name="T15" fmla="*/ 3323517 h 5218611"/>
              <a:gd name="T16" fmla="*/ 625161 w 733697"/>
              <a:gd name="T17" fmla="*/ 3702974 h 5218611"/>
              <a:gd name="T18" fmla="*/ 703306 w 733697"/>
              <a:gd name="T19" fmla="*/ 3912328 h 5218611"/>
              <a:gd name="T20" fmla="*/ 455847 w 733697"/>
              <a:gd name="T21" fmla="*/ 4317948 h 5218611"/>
              <a:gd name="T22" fmla="*/ 234435 w 733697"/>
              <a:gd name="T23" fmla="*/ 4618903 h 5218611"/>
              <a:gd name="T24" fmla="*/ 52099 w 733697"/>
              <a:gd name="T25" fmla="*/ 5089957 h 5218611"/>
              <a:gd name="T26" fmla="*/ 26045 w 733697"/>
              <a:gd name="T27" fmla="*/ 5207721 h 5218611"/>
              <a:gd name="T28" fmla="*/ 0 w 733697"/>
              <a:gd name="T29" fmla="*/ 5207721 h 52186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3697"/>
              <a:gd name="T46" fmla="*/ 0 h 5218611"/>
              <a:gd name="T47" fmla="*/ 733697 w 733697"/>
              <a:gd name="T48" fmla="*/ 5218611 h 52186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3697" h="5218611">
                <a:moveTo>
                  <a:pt x="143691" y="0"/>
                </a:moveTo>
                <a:cubicBezTo>
                  <a:pt x="207917" y="180703"/>
                  <a:pt x="272143" y="361406"/>
                  <a:pt x="352697" y="548640"/>
                </a:cubicBezTo>
                <a:cubicBezTo>
                  <a:pt x="433251" y="735874"/>
                  <a:pt x="600891" y="966651"/>
                  <a:pt x="627017" y="1123405"/>
                </a:cubicBezTo>
                <a:cubicBezTo>
                  <a:pt x="653143" y="1280159"/>
                  <a:pt x="559525" y="1347651"/>
                  <a:pt x="509451" y="1489165"/>
                </a:cubicBezTo>
                <a:cubicBezTo>
                  <a:pt x="459377" y="1630679"/>
                  <a:pt x="370114" y="1809205"/>
                  <a:pt x="326571" y="1972491"/>
                </a:cubicBezTo>
                <a:cubicBezTo>
                  <a:pt x="283028" y="2135777"/>
                  <a:pt x="256902" y="2312126"/>
                  <a:pt x="248194" y="2468880"/>
                </a:cubicBezTo>
                <a:cubicBezTo>
                  <a:pt x="239486" y="2625634"/>
                  <a:pt x="246017" y="2771503"/>
                  <a:pt x="274320" y="2913017"/>
                </a:cubicBezTo>
                <a:cubicBezTo>
                  <a:pt x="302623" y="3054531"/>
                  <a:pt x="359228" y="3187337"/>
                  <a:pt x="418011" y="3317965"/>
                </a:cubicBezTo>
                <a:cubicBezTo>
                  <a:pt x="476794" y="3448594"/>
                  <a:pt x="579120" y="3598817"/>
                  <a:pt x="627017" y="3696788"/>
                </a:cubicBezTo>
                <a:cubicBezTo>
                  <a:pt x="674914" y="3794759"/>
                  <a:pt x="733697" y="3803468"/>
                  <a:pt x="705394" y="3905794"/>
                </a:cubicBezTo>
                <a:cubicBezTo>
                  <a:pt x="677091" y="4008120"/>
                  <a:pt x="535577" y="4193176"/>
                  <a:pt x="457200" y="4310742"/>
                </a:cubicBezTo>
                <a:cubicBezTo>
                  <a:pt x="378823" y="4428308"/>
                  <a:pt x="302622" y="4482737"/>
                  <a:pt x="235131" y="4611188"/>
                </a:cubicBezTo>
                <a:cubicBezTo>
                  <a:pt x="167640" y="4739639"/>
                  <a:pt x="87085" y="4983480"/>
                  <a:pt x="52251" y="5081451"/>
                </a:cubicBezTo>
                <a:cubicBezTo>
                  <a:pt x="17417" y="5179422"/>
                  <a:pt x="34833" y="5179423"/>
                  <a:pt x="26125" y="5199017"/>
                </a:cubicBezTo>
                <a:cubicBezTo>
                  <a:pt x="17417" y="5218611"/>
                  <a:pt x="8708" y="5208814"/>
                  <a:pt x="0" y="51990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6" name="Freeform 12">
            <a:extLst>
              <a:ext uri="{FF2B5EF4-FFF2-40B4-BE49-F238E27FC236}">
                <a16:creationId xmlns:a16="http://schemas.microsoft.com/office/drawing/2014/main" id="{05376C94-0201-3444-9581-3E180CA0950A}"/>
              </a:ext>
            </a:extLst>
          </p:cNvPr>
          <p:cNvSpPr>
            <a:spLocks/>
          </p:cNvSpPr>
          <p:nvPr/>
        </p:nvSpPr>
        <p:spPr bwMode="auto">
          <a:xfrm flipH="1">
            <a:off x="10394823" y="1393000"/>
            <a:ext cx="733425" cy="5218112"/>
          </a:xfrm>
          <a:custGeom>
            <a:avLst/>
            <a:gdLst>
              <a:gd name="T0" fmla="*/ 143267 w 733697"/>
              <a:gd name="T1" fmla="*/ 0 h 5218611"/>
              <a:gd name="T2" fmla="*/ 351651 w 733697"/>
              <a:gd name="T3" fmla="*/ 548224 h 5218611"/>
              <a:gd name="T4" fmla="*/ 625161 w 733697"/>
              <a:gd name="T5" fmla="*/ 1122549 h 5218611"/>
              <a:gd name="T6" fmla="*/ 507941 w 733697"/>
              <a:gd name="T7" fmla="*/ 1488029 h 5218611"/>
              <a:gd name="T8" fmla="*/ 325603 w 733697"/>
              <a:gd name="T9" fmla="*/ 1970987 h 5218611"/>
              <a:gd name="T10" fmla="*/ 247458 w 733697"/>
              <a:gd name="T11" fmla="*/ 2466998 h 5218611"/>
              <a:gd name="T12" fmla="*/ 273507 w 733697"/>
              <a:gd name="T13" fmla="*/ 2910793 h 5218611"/>
              <a:gd name="T14" fmla="*/ 416771 w 733697"/>
              <a:gd name="T15" fmla="*/ 3315437 h 5218611"/>
              <a:gd name="T16" fmla="*/ 625161 w 733697"/>
              <a:gd name="T17" fmla="*/ 3693972 h 5218611"/>
              <a:gd name="T18" fmla="*/ 703306 w 733697"/>
              <a:gd name="T19" fmla="*/ 3902819 h 5218611"/>
              <a:gd name="T20" fmla="*/ 455847 w 733697"/>
              <a:gd name="T21" fmla="*/ 4307447 h 5218611"/>
              <a:gd name="T22" fmla="*/ 234435 w 733697"/>
              <a:gd name="T23" fmla="*/ 4607670 h 5218611"/>
              <a:gd name="T24" fmla="*/ 52099 w 733697"/>
              <a:gd name="T25" fmla="*/ 5077577 h 5218611"/>
              <a:gd name="T26" fmla="*/ 26045 w 733697"/>
              <a:gd name="T27" fmla="*/ 5195050 h 5218611"/>
              <a:gd name="T28" fmla="*/ 0 w 733697"/>
              <a:gd name="T29" fmla="*/ 5195050 h 52186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3697"/>
              <a:gd name="T46" fmla="*/ 0 h 5218611"/>
              <a:gd name="T47" fmla="*/ 733697 w 733697"/>
              <a:gd name="T48" fmla="*/ 5218611 h 52186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3697" h="5218611">
                <a:moveTo>
                  <a:pt x="143691" y="0"/>
                </a:moveTo>
                <a:cubicBezTo>
                  <a:pt x="207917" y="180703"/>
                  <a:pt x="272143" y="361406"/>
                  <a:pt x="352697" y="548640"/>
                </a:cubicBezTo>
                <a:cubicBezTo>
                  <a:pt x="433251" y="735874"/>
                  <a:pt x="600891" y="966651"/>
                  <a:pt x="627017" y="1123405"/>
                </a:cubicBezTo>
                <a:cubicBezTo>
                  <a:pt x="653143" y="1280159"/>
                  <a:pt x="559525" y="1347651"/>
                  <a:pt x="509451" y="1489165"/>
                </a:cubicBezTo>
                <a:cubicBezTo>
                  <a:pt x="459377" y="1630679"/>
                  <a:pt x="370114" y="1809205"/>
                  <a:pt x="326571" y="1972491"/>
                </a:cubicBezTo>
                <a:cubicBezTo>
                  <a:pt x="283028" y="2135777"/>
                  <a:pt x="256902" y="2312126"/>
                  <a:pt x="248194" y="2468880"/>
                </a:cubicBezTo>
                <a:cubicBezTo>
                  <a:pt x="239486" y="2625634"/>
                  <a:pt x="246017" y="2771503"/>
                  <a:pt x="274320" y="2913017"/>
                </a:cubicBezTo>
                <a:cubicBezTo>
                  <a:pt x="302623" y="3054531"/>
                  <a:pt x="359228" y="3187337"/>
                  <a:pt x="418011" y="3317965"/>
                </a:cubicBezTo>
                <a:cubicBezTo>
                  <a:pt x="476794" y="3448594"/>
                  <a:pt x="579120" y="3598817"/>
                  <a:pt x="627017" y="3696788"/>
                </a:cubicBezTo>
                <a:cubicBezTo>
                  <a:pt x="674914" y="3794759"/>
                  <a:pt x="733697" y="3803468"/>
                  <a:pt x="705394" y="3905794"/>
                </a:cubicBezTo>
                <a:cubicBezTo>
                  <a:pt x="677091" y="4008120"/>
                  <a:pt x="535577" y="4193176"/>
                  <a:pt x="457200" y="4310742"/>
                </a:cubicBezTo>
                <a:cubicBezTo>
                  <a:pt x="378823" y="4428308"/>
                  <a:pt x="302622" y="4482737"/>
                  <a:pt x="235131" y="4611188"/>
                </a:cubicBezTo>
                <a:cubicBezTo>
                  <a:pt x="167640" y="4739639"/>
                  <a:pt x="87085" y="4983480"/>
                  <a:pt x="52251" y="5081451"/>
                </a:cubicBezTo>
                <a:cubicBezTo>
                  <a:pt x="17417" y="5179422"/>
                  <a:pt x="34833" y="5179423"/>
                  <a:pt x="26125" y="5199017"/>
                </a:cubicBezTo>
                <a:cubicBezTo>
                  <a:pt x="17417" y="5218611"/>
                  <a:pt x="8708" y="5208814"/>
                  <a:pt x="0" y="51990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6E5FE6AA-A783-0D43-8AA5-80B2C34E82C6}"/>
              </a:ext>
            </a:extLst>
          </p:cNvPr>
          <p:cNvSpPr>
            <a:spLocks/>
          </p:cNvSpPr>
          <p:nvPr/>
        </p:nvSpPr>
        <p:spPr bwMode="auto">
          <a:xfrm>
            <a:off x="9891586" y="1200912"/>
            <a:ext cx="655637" cy="998538"/>
          </a:xfrm>
          <a:custGeom>
            <a:avLst/>
            <a:gdLst>
              <a:gd name="T0" fmla="*/ 0 w 653143"/>
              <a:gd name="T1" fmla="*/ 83166 h 968829"/>
              <a:gd name="T2" fmla="*/ 134673 w 653143"/>
              <a:gd name="T3" fmla="*/ 665332 h 968829"/>
              <a:gd name="T4" fmla="*/ 269346 w 653143"/>
              <a:gd name="T5" fmla="*/ 1031264 h 968829"/>
              <a:gd name="T6" fmla="*/ 336682 w 653143"/>
              <a:gd name="T7" fmla="*/ 1180965 h 968829"/>
              <a:gd name="T8" fmla="*/ 498290 w 653143"/>
              <a:gd name="T9" fmla="*/ 715233 h 968829"/>
              <a:gd name="T10" fmla="*/ 646429 w 653143"/>
              <a:gd name="T11" fmla="*/ 232865 h 968829"/>
              <a:gd name="T12" fmla="*/ 659896 w 653143"/>
              <a:gd name="T13" fmla="*/ 0 h 968829"/>
              <a:gd name="T14" fmla="*/ 659896 w 653143"/>
              <a:gd name="T15" fmla="*/ 0 h 968829"/>
              <a:gd name="T16" fmla="*/ 646429 w 653143"/>
              <a:gd name="T17" fmla="*/ 0 h 9688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3143"/>
              <a:gd name="T28" fmla="*/ 0 h 968829"/>
              <a:gd name="T29" fmla="*/ 653143 w 653143"/>
              <a:gd name="T30" fmla="*/ 968829 h 9688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3143" h="968829">
                <a:moveTo>
                  <a:pt x="0" y="65314"/>
                </a:moveTo>
                <a:cubicBezTo>
                  <a:pt x="43543" y="231865"/>
                  <a:pt x="87086" y="398417"/>
                  <a:pt x="130629" y="522514"/>
                </a:cubicBezTo>
                <a:cubicBezTo>
                  <a:pt x="174172" y="646611"/>
                  <a:pt x="228600" y="742406"/>
                  <a:pt x="261257" y="809897"/>
                </a:cubicBezTo>
                <a:cubicBezTo>
                  <a:pt x="293914" y="877388"/>
                  <a:pt x="289560" y="968829"/>
                  <a:pt x="326571" y="927463"/>
                </a:cubicBezTo>
                <a:cubicBezTo>
                  <a:pt x="363582" y="886097"/>
                  <a:pt x="433252" y="685800"/>
                  <a:pt x="483326" y="561703"/>
                </a:cubicBezTo>
                <a:cubicBezTo>
                  <a:pt x="533400" y="437606"/>
                  <a:pt x="600891" y="276497"/>
                  <a:pt x="627017" y="182880"/>
                </a:cubicBezTo>
                <a:cubicBezTo>
                  <a:pt x="653143" y="89263"/>
                  <a:pt x="640080" y="0"/>
                  <a:pt x="640080" y="0"/>
                </a:cubicBezTo>
                <a:lnTo>
                  <a:pt x="627017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A855D704-FDE8-6248-92BB-5C25C5F1955E}"/>
              </a:ext>
            </a:extLst>
          </p:cNvPr>
          <p:cNvSpPr>
            <a:spLocks/>
          </p:cNvSpPr>
          <p:nvPr/>
        </p:nvSpPr>
        <p:spPr bwMode="auto">
          <a:xfrm flipV="1">
            <a:off x="9937623" y="5536375"/>
            <a:ext cx="655638" cy="998537"/>
          </a:xfrm>
          <a:custGeom>
            <a:avLst/>
            <a:gdLst>
              <a:gd name="T0" fmla="*/ 0 w 653143"/>
              <a:gd name="T1" fmla="*/ 83166 h 968829"/>
              <a:gd name="T2" fmla="*/ 134677 w 653143"/>
              <a:gd name="T3" fmla="*/ 665327 h 968829"/>
              <a:gd name="T4" fmla="*/ 269349 w 653143"/>
              <a:gd name="T5" fmla="*/ 1031256 h 968829"/>
              <a:gd name="T6" fmla="*/ 336685 w 653143"/>
              <a:gd name="T7" fmla="*/ 1180955 h 968829"/>
              <a:gd name="T8" fmla="*/ 498294 w 653143"/>
              <a:gd name="T9" fmla="*/ 715227 h 968829"/>
              <a:gd name="T10" fmla="*/ 646437 w 653143"/>
              <a:gd name="T11" fmla="*/ 232865 h 968829"/>
              <a:gd name="T12" fmla="*/ 659904 w 653143"/>
              <a:gd name="T13" fmla="*/ 0 h 968829"/>
              <a:gd name="T14" fmla="*/ 659904 w 653143"/>
              <a:gd name="T15" fmla="*/ 0 h 968829"/>
              <a:gd name="T16" fmla="*/ 646437 w 653143"/>
              <a:gd name="T17" fmla="*/ 0 h 9688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3143"/>
              <a:gd name="T28" fmla="*/ 0 h 968829"/>
              <a:gd name="T29" fmla="*/ 653143 w 653143"/>
              <a:gd name="T30" fmla="*/ 968829 h 9688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3143" h="968829">
                <a:moveTo>
                  <a:pt x="0" y="65314"/>
                </a:moveTo>
                <a:cubicBezTo>
                  <a:pt x="43543" y="231865"/>
                  <a:pt x="87086" y="398417"/>
                  <a:pt x="130629" y="522514"/>
                </a:cubicBezTo>
                <a:cubicBezTo>
                  <a:pt x="174172" y="646611"/>
                  <a:pt x="228600" y="742406"/>
                  <a:pt x="261257" y="809897"/>
                </a:cubicBezTo>
                <a:cubicBezTo>
                  <a:pt x="293914" y="877388"/>
                  <a:pt x="289560" y="968829"/>
                  <a:pt x="326571" y="927463"/>
                </a:cubicBezTo>
                <a:cubicBezTo>
                  <a:pt x="363582" y="886097"/>
                  <a:pt x="433252" y="685800"/>
                  <a:pt x="483326" y="561703"/>
                </a:cubicBezTo>
                <a:cubicBezTo>
                  <a:pt x="533400" y="437606"/>
                  <a:pt x="600891" y="276497"/>
                  <a:pt x="627017" y="182880"/>
                </a:cubicBezTo>
                <a:cubicBezTo>
                  <a:pt x="653143" y="89263"/>
                  <a:pt x="640080" y="0"/>
                  <a:pt x="640080" y="0"/>
                </a:cubicBezTo>
                <a:lnTo>
                  <a:pt x="627017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ADC9540E-CB12-A840-8BB0-09465B82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648" y="2801112"/>
            <a:ext cx="200025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2FCF451D-1261-354A-9155-C9CE6FB4DA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37648" y="4477512"/>
            <a:ext cx="2286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2B81F452-2DD8-F346-8B1A-0ED4C434FD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090023" y="1200912"/>
            <a:ext cx="200025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B712-BE8F-B745-A858-3615615A5CC3}"/>
              </a:ext>
            </a:extLst>
          </p:cNvPr>
          <p:cNvSpPr txBox="1"/>
          <p:nvPr/>
        </p:nvSpPr>
        <p:spPr>
          <a:xfrm>
            <a:off x="5654456" y="4841739"/>
            <a:ext cx="18560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X-line or O-line?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D9F163-1AFE-B24C-96A4-CEE55D7168FC}"/>
              </a:ext>
            </a:extLst>
          </p:cNvPr>
          <p:cNvCxnSpPr/>
          <p:nvPr/>
        </p:nvCxnSpPr>
        <p:spPr>
          <a:xfrm flipH="1" flipV="1">
            <a:off x="8713564" y="2110142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26DC8B2-DAEA-E448-B9D6-348F3E247343}"/>
              </a:ext>
            </a:extLst>
          </p:cNvPr>
          <p:cNvCxnSpPr>
            <a:cxnSpLocks/>
          </p:cNvCxnSpPr>
          <p:nvPr/>
        </p:nvCxnSpPr>
        <p:spPr>
          <a:xfrm>
            <a:off x="8713564" y="2453042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5F15965-C7F1-8949-89D8-0A489A92D7FA}"/>
              </a:ext>
            </a:extLst>
          </p:cNvPr>
          <p:cNvSpPr txBox="1"/>
          <p:nvPr/>
        </p:nvSpPr>
        <p:spPr>
          <a:xfrm>
            <a:off x="8852597" y="2127703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326FCF-56C9-0041-B359-1DFE7EC737F8}"/>
              </a:ext>
            </a:extLst>
          </p:cNvPr>
          <p:cNvSpPr txBox="1"/>
          <p:nvPr/>
        </p:nvSpPr>
        <p:spPr>
          <a:xfrm>
            <a:off x="8465914" y="1906942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CC4D7-A86D-5D48-8E67-525F5CA372E5}"/>
              </a:ext>
            </a:extLst>
          </p:cNvPr>
          <p:cNvSpPr txBox="1"/>
          <p:nvPr/>
        </p:nvSpPr>
        <p:spPr>
          <a:xfrm>
            <a:off x="5225443" y="3612757"/>
            <a:ext cx="281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Bi-directional plasma jets</a:t>
            </a:r>
          </a:p>
        </p:txBody>
      </p:sp>
    </p:spTree>
    <p:extLst>
      <p:ext uri="{BB962C8B-B14F-4D97-AF65-F5344CB8AC3E}">
        <p14:creationId xmlns:p14="http://schemas.microsoft.com/office/powerpoint/2010/main" val="193093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hree_sc_overlaid_thick2.tif">
            <a:extLst>
              <a:ext uri="{FF2B5EF4-FFF2-40B4-BE49-F238E27FC236}">
                <a16:creationId xmlns:a16="http://schemas.microsoft.com/office/drawing/2014/main" id="{112A4609-1E58-1C42-9B3A-9AEC3B0F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" y="1275533"/>
            <a:ext cx="5372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A6316-EB19-F943-8F23-4262A25D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39" y="3290071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V</a:t>
            </a:r>
            <a:r>
              <a:rPr lang="en-US" altLang="en-US" baseline="-25000"/>
              <a:t>Z</a:t>
            </a:r>
          </a:p>
          <a:p>
            <a:pPr eaLnBrk="1" hangingPunct="1"/>
            <a:r>
              <a:rPr lang="en-US" altLang="en-US"/>
              <a:t>(km/s)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438ECE9-2237-3E4C-9743-D8CA73AE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26" y="1634308"/>
            <a:ext cx="60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B</a:t>
            </a:r>
            <a:r>
              <a:rPr lang="en-US" altLang="en-US" baseline="-25000"/>
              <a:t>Y</a:t>
            </a:r>
          </a:p>
          <a:p>
            <a:pPr eaLnBrk="1" hangingPunct="1"/>
            <a:r>
              <a:rPr lang="en-US" altLang="en-US"/>
              <a:t>(nT)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DBE784E-161B-654D-BC78-17DE535D5F74}"/>
              </a:ext>
            </a:extLst>
          </p:cNvPr>
          <p:cNvSpPr>
            <a:spLocks/>
          </p:cNvSpPr>
          <p:nvPr/>
        </p:nvSpPr>
        <p:spPr bwMode="auto">
          <a:xfrm>
            <a:off x="9403969" y="1219200"/>
            <a:ext cx="1189038" cy="5176838"/>
          </a:xfrm>
          <a:custGeom>
            <a:avLst/>
            <a:gdLst>
              <a:gd name="T0" fmla="*/ 154906 w 1188721"/>
              <a:gd name="T1" fmla="*/ 0 h 5177246"/>
              <a:gd name="T2" fmla="*/ 403631 w 1188721"/>
              <a:gd name="T3" fmla="*/ 678844 h 5177246"/>
              <a:gd name="T4" fmla="*/ 783264 w 1188721"/>
              <a:gd name="T5" fmla="*/ 1357681 h 5177246"/>
              <a:gd name="T6" fmla="*/ 1071260 w 1188721"/>
              <a:gd name="T7" fmla="*/ 2010416 h 5177246"/>
              <a:gd name="T8" fmla="*/ 1162897 w 1188721"/>
              <a:gd name="T9" fmla="*/ 2728424 h 5177246"/>
              <a:gd name="T10" fmla="*/ 901080 w 1188721"/>
              <a:gd name="T11" fmla="*/ 3576967 h 5177246"/>
              <a:gd name="T12" fmla="*/ 442904 w 1188721"/>
              <a:gd name="T13" fmla="*/ 4268866 h 5177246"/>
              <a:gd name="T14" fmla="*/ 154906 w 1188721"/>
              <a:gd name="T15" fmla="*/ 4699668 h 5177246"/>
              <a:gd name="T16" fmla="*/ 23997 w 1188721"/>
              <a:gd name="T17" fmla="*/ 5104372 h 5177246"/>
              <a:gd name="T18" fmla="*/ 10910 w 1188721"/>
              <a:gd name="T19" fmla="*/ 5117411 h 51772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8721"/>
              <a:gd name="T31" fmla="*/ 0 h 5177246"/>
              <a:gd name="T32" fmla="*/ 1188721 w 1188721"/>
              <a:gd name="T33" fmla="*/ 5177246 h 51772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8721" h="5177246">
                <a:moveTo>
                  <a:pt x="154578" y="0"/>
                </a:moveTo>
                <a:cubicBezTo>
                  <a:pt x="226423" y="226422"/>
                  <a:pt x="298269" y="452845"/>
                  <a:pt x="402772" y="679268"/>
                </a:cubicBezTo>
                <a:cubicBezTo>
                  <a:pt x="507275" y="905691"/>
                  <a:pt x="670561" y="1136468"/>
                  <a:pt x="781595" y="1358537"/>
                </a:cubicBezTo>
                <a:cubicBezTo>
                  <a:pt x="892629" y="1580606"/>
                  <a:pt x="1005841" y="1783080"/>
                  <a:pt x="1068978" y="2011680"/>
                </a:cubicBezTo>
                <a:cubicBezTo>
                  <a:pt x="1132115" y="2240280"/>
                  <a:pt x="1188721" y="2468880"/>
                  <a:pt x="1160418" y="2730137"/>
                </a:cubicBezTo>
                <a:cubicBezTo>
                  <a:pt x="1132115" y="2991394"/>
                  <a:pt x="1018903" y="3322319"/>
                  <a:pt x="899160" y="3579222"/>
                </a:cubicBezTo>
                <a:cubicBezTo>
                  <a:pt x="779417" y="3836125"/>
                  <a:pt x="441960" y="4271554"/>
                  <a:pt x="441960" y="4271554"/>
                </a:cubicBezTo>
                <a:cubicBezTo>
                  <a:pt x="317863" y="4458788"/>
                  <a:pt x="224246" y="4563291"/>
                  <a:pt x="154578" y="4702628"/>
                </a:cubicBezTo>
                <a:cubicBezTo>
                  <a:pt x="84910" y="4841965"/>
                  <a:pt x="47898" y="5037908"/>
                  <a:pt x="23949" y="5107577"/>
                </a:cubicBezTo>
                <a:cubicBezTo>
                  <a:pt x="0" y="5177246"/>
                  <a:pt x="5443" y="5148943"/>
                  <a:pt x="10886" y="512064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2303350-504B-CE4B-B9B1-876149256211}"/>
              </a:ext>
            </a:extLst>
          </p:cNvPr>
          <p:cNvSpPr>
            <a:spLocks/>
          </p:cNvSpPr>
          <p:nvPr/>
        </p:nvSpPr>
        <p:spPr bwMode="auto">
          <a:xfrm flipH="1">
            <a:off x="9592882" y="1143000"/>
            <a:ext cx="1189037" cy="5176838"/>
          </a:xfrm>
          <a:custGeom>
            <a:avLst/>
            <a:gdLst>
              <a:gd name="T0" fmla="*/ 154906 w 1188721"/>
              <a:gd name="T1" fmla="*/ 0 h 5177246"/>
              <a:gd name="T2" fmla="*/ 403628 w 1188721"/>
              <a:gd name="T3" fmla="*/ 678844 h 5177246"/>
              <a:gd name="T4" fmla="*/ 783259 w 1188721"/>
              <a:gd name="T5" fmla="*/ 1357681 h 5177246"/>
              <a:gd name="T6" fmla="*/ 1071254 w 1188721"/>
              <a:gd name="T7" fmla="*/ 2010416 h 5177246"/>
              <a:gd name="T8" fmla="*/ 1162889 w 1188721"/>
              <a:gd name="T9" fmla="*/ 2728424 h 5177246"/>
              <a:gd name="T10" fmla="*/ 901072 w 1188721"/>
              <a:gd name="T11" fmla="*/ 3576967 h 5177246"/>
              <a:gd name="T12" fmla="*/ 442901 w 1188721"/>
              <a:gd name="T13" fmla="*/ 4268866 h 5177246"/>
              <a:gd name="T14" fmla="*/ 154906 w 1188721"/>
              <a:gd name="T15" fmla="*/ 4699668 h 5177246"/>
              <a:gd name="T16" fmla="*/ 23997 w 1188721"/>
              <a:gd name="T17" fmla="*/ 5104372 h 5177246"/>
              <a:gd name="T18" fmla="*/ 10910 w 1188721"/>
              <a:gd name="T19" fmla="*/ 5117411 h 51772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8721"/>
              <a:gd name="T31" fmla="*/ 0 h 5177246"/>
              <a:gd name="T32" fmla="*/ 1188721 w 1188721"/>
              <a:gd name="T33" fmla="*/ 5177246 h 51772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8721" h="5177246">
                <a:moveTo>
                  <a:pt x="154578" y="0"/>
                </a:moveTo>
                <a:cubicBezTo>
                  <a:pt x="226423" y="226422"/>
                  <a:pt x="298269" y="452845"/>
                  <a:pt x="402772" y="679268"/>
                </a:cubicBezTo>
                <a:cubicBezTo>
                  <a:pt x="507275" y="905691"/>
                  <a:pt x="670561" y="1136468"/>
                  <a:pt x="781595" y="1358537"/>
                </a:cubicBezTo>
                <a:cubicBezTo>
                  <a:pt x="892629" y="1580606"/>
                  <a:pt x="1005841" y="1783080"/>
                  <a:pt x="1068978" y="2011680"/>
                </a:cubicBezTo>
                <a:cubicBezTo>
                  <a:pt x="1132115" y="2240280"/>
                  <a:pt x="1188721" y="2468880"/>
                  <a:pt x="1160418" y="2730137"/>
                </a:cubicBezTo>
                <a:cubicBezTo>
                  <a:pt x="1132115" y="2991394"/>
                  <a:pt x="1018903" y="3322319"/>
                  <a:pt x="899160" y="3579222"/>
                </a:cubicBezTo>
                <a:cubicBezTo>
                  <a:pt x="779417" y="3836125"/>
                  <a:pt x="441960" y="4271554"/>
                  <a:pt x="441960" y="4271554"/>
                </a:cubicBezTo>
                <a:cubicBezTo>
                  <a:pt x="317863" y="4458788"/>
                  <a:pt x="224246" y="4563291"/>
                  <a:pt x="154578" y="4702628"/>
                </a:cubicBezTo>
                <a:cubicBezTo>
                  <a:pt x="84910" y="4841965"/>
                  <a:pt x="47898" y="5037908"/>
                  <a:pt x="23949" y="5107577"/>
                </a:cubicBezTo>
                <a:cubicBezTo>
                  <a:pt x="0" y="5177246"/>
                  <a:pt x="5443" y="5148943"/>
                  <a:pt x="10886" y="512064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470A8E3B-36CD-0346-89C2-A61977538B79}"/>
              </a:ext>
            </a:extLst>
          </p:cNvPr>
          <p:cNvSpPr>
            <a:spLocks/>
          </p:cNvSpPr>
          <p:nvPr/>
        </p:nvSpPr>
        <p:spPr bwMode="auto">
          <a:xfrm>
            <a:off x="9222994" y="1227138"/>
            <a:ext cx="733425" cy="5219700"/>
          </a:xfrm>
          <a:custGeom>
            <a:avLst/>
            <a:gdLst>
              <a:gd name="T0" fmla="*/ 143267 w 733697"/>
              <a:gd name="T1" fmla="*/ 0 h 5218611"/>
              <a:gd name="T2" fmla="*/ 351651 w 733697"/>
              <a:gd name="T3" fmla="*/ 549560 h 5218611"/>
              <a:gd name="T4" fmla="*/ 625161 w 733697"/>
              <a:gd name="T5" fmla="*/ 1125285 h 5218611"/>
              <a:gd name="T6" fmla="*/ 507941 w 733697"/>
              <a:gd name="T7" fmla="*/ 1491661 h 5218611"/>
              <a:gd name="T8" fmla="*/ 325603 w 733697"/>
              <a:gd name="T9" fmla="*/ 1975794 h 5218611"/>
              <a:gd name="T10" fmla="*/ 247458 w 733697"/>
              <a:gd name="T11" fmla="*/ 2473009 h 5218611"/>
              <a:gd name="T12" fmla="*/ 273507 w 733697"/>
              <a:gd name="T13" fmla="*/ 2917894 h 5218611"/>
              <a:gd name="T14" fmla="*/ 416771 w 733697"/>
              <a:gd name="T15" fmla="*/ 3323517 h 5218611"/>
              <a:gd name="T16" fmla="*/ 625161 w 733697"/>
              <a:gd name="T17" fmla="*/ 3702974 h 5218611"/>
              <a:gd name="T18" fmla="*/ 703306 w 733697"/>
              <a:gd name="T19" fmla="*/ 3912328 h 5218611"/>
              <a:gd name="T20" fmla="*/ 455847 w 733697"/>
              <a:gd name="T21" fmla="*/ 4317948 h 5218611"/>
              <a:gd name="T22" fmla="*/ 234435 w 733697"/>
              <a:gd name="T23" fmla="*/ 4618903 h 5218611"/>
              <a:gd name="T24" fmla="*/ 52099 w 733697"/>
              <a:gd name="T25" fmla="*/ 5089957 h 5218611"/>
              <a:gd name="T26" fmla="*/ 26045 w 733697"/>
              <a:gd name="T27" fmla="*/ 5207721 h 5218611"/>
              <a:gd name="T28" fmla="*/ 0 w 733697"/>
              <a:gd name="T29" fmla="*/ 5207721 h 52186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3697"/>
              <a:gd name="T46" fmla="*/ 0 h 5218611"/>
              <a:gd name="T47" fmla="*/ 733697 w 733697"/>
              <a:gd name="T48" fmla="*/ 5218611 h 52186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3697" h="5218611">
                <a:moveTo>
                  <a:pt x="143691" y="0"/>
                </a:moveTo>
                <a:cubicBezTo>
                  <a:pt x="207917" y="180703"/>
                  <a:pt x="272143" y="361406"/>
                  <a:pt x="352697" y="548640"/>
                </a:cubicBezTo>
                <a:cubicBezTo>
                  <a:pt x="433251" y="735874"/>
                  <a:pt x="600891" y="966651"/>
                  <a:pt x="627017" y="1123405"/>
                </a:cubicBezTo>
                <a:cubicBezTo>
                  <a:pt x="653143" y="1280159"/>
                  <a:pt x="559525" y="1347651"/>
                  <a:pt x="509451" y="1489165"/>
                </a:cubicBezTo>
                <a:cubicBezTo>
                  <a:pt x="459377" y="1630679"/>
                  <a:pt x="370114" y="1809205"/>
                  <a:pt x="326571" y="1972491"/>
                </a:cubicBezTo>
                <a:cubicBezTo>
                  <a:pt x="283028" y="2135777"/>
                  <a:pt x="256902" y="2312126"/>
                  <a:pt x="248194" y="2468880"/>
                </a:cubicBezTo>
                <a:cubicBezTo>
                  <a:pt x="239486" y="2625634"/>
                  <a:pt x="246017" y="2771503"/>
                  <a:pt x="274320" y="2913017"/>
                </a:cubicBezTo>
                <a:cubicBezTo>
                  <a:pt x="302623" y="3054531"/>
                  <a:pt x="359228" y="3187337"/>
                  <a:pt x="418011" y="3317965"/>
                </a:cubicBezTo>
                <a:cubicBezTo>
                  <a:pt x="476794" y="3448594"/>
                  <a:pt x="579120" y="3598817"/>
                  <a:pt x="627017" y="3696788"/>
                </a:cubicBezTo>
                <a:cubicBezTo>
                  <a:pt x="674914" y="3794759"/>
                  <a:pt x="733697" y="3803468"/>
                  <a:pt x="705394" y="3905794"/>
                </a:cubicBezTo>
                <a:cubicBezTo>
                  <a:pt x="677091" y="4008120"/>
                  <a:pt x="535577" y="4193176"/>
                  <a:pt x="457200" y="4310742"/>
                </a:cubicBezTo>
                <a:cubicBezTo>
                  <a:pt x="378823" y="4428308"/>
                  <a:pt x="302622" y="4482737"/>
                  <a:pt x="235131" y="4611188"/>
                </a:cubicBezTo>
                <a:cubicBezTo>
                  <a:pt x="167640" y="4739639"/>
                  <a:pt x="87085" y="4983480"/>
                  <a:pt x="52251" y="5081451"/>
                </a:cubicBezTo>
                <a:cubicBezTo>
                  <a:pt x="17417" y="5179422"/>
                  <a:pt x="34833" y="5179423"/>
                  <a:pt x="26125" y="5199017"/>
                </a:cubicBezTo>
                <a:cubicBezTo>
                  <a:pt x="17417" y="5218611"/>
                  <a:pt x="8708" y="5208814"/>
                  <a:pt x="0" y="51990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F12196BB-245E-D94B-B6B1-CEEA58950E65}"/>
              </a:ext>
            </a:extLst>
          </p:cNvPr>
          <p:cNvSpPr>
            <a:spLocks/>
          </p:cNvSpPr>
          <p:nvPr/>
        </p:nvSpPr>
        <p:spPr bwMode="auto">
          <a:xfrm flipH="1">
            <a:off x="10248519" y="1258888"/>
            <a:ext cx="733425" cy="5218112"/>
          </a:xfrm>
          <a:custGeom>
            <a:avLst/>
            <a:gdLst>
              <a:gd name="T0" fmla="*/ 143267 w 733697"/>
              <a:gd name="T1" fmla="*/ 0 h 5218611"/>
              <a:gd name="T2" fmla="*/ 351651 w 733697"/>
              <a:gd name="T3" fmla="*/ 548224 h 5218611"/>
              <a:gd name="T4" fmla="*/ 625161 w 733697"/>
              <a:gd name="T5" fmla="*/ 1122549 h 5218611"/>
              <a:gd name="T6" fmla="*/ 507941 w 733697"/>
              <a:gd name="T7" fmla="*/ 1488029 h 5218611"/>
              <a:gd name="T8" fmla="*/ 325603 w 733697"/>
              <a:gd name="T9" fmla="*/ 1970987 h 5218611"/>
              <a:gd name="T10" fmla="*/ 247458 w 733697"/>
              <a:gd name="T11" fmla="*/ 2466998 h 5218611"/>
              <a:gd name="T12" fmla="*/ 273507 w 733697"/>
              <a:gd name="T13" fmla="*/ 2910793 h 5218611"/>
              <a:gd name="T14" fmla="*/ 416771 w 733697"/>
              <a:gd name="T15" fmla="*/ 3315437 h 5218611"/>
              <a:gd name="T16" fmla="*/ 625161 w 733697"/>
              <a:gd name="T17" fmla="*/ 3693972 h 5218611"/>
              <a:gd name="T18" fmla="*/ 703306 w 733697"/>
              <a:gd name="T19" fmla="*/ 3902819 h 5218611"/>
              <a:gd name="T20" fmla="*/ 455847 w 733697"/>
              <a:gd name="T21" fmla="*/ 4307447 h 5218611"/>
              <a:gd name="T22" fmla="*/ 234435 w 733697"/>
              <a:gd name="T23" fmla="*/ 4607670 h 5218611"/>
              <a:gd name="T24" fmla="*/ 52099 w 733697"/>
              <a:gd name="T25" fmla="*/ 5077577 h 5218611"/>
              <a:gd name="T26" fmla="*/ 26045 w 733697"/>
              <a:gd name="T27" fmla="*/ 5195050 h 5218611"/>
              <a:gd name="T28" fmla="*/ 0 w 733697"/>
              <a:gd name="T29" fmla="*/ 5195050 h 52186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3697"/>
              <a:gd name="T46" fmla="*/ 0 h 5218611"/>
              <a:gd name="T47" fmla="*/ 733697 w 733697"/>
              <a:gd name="T48" fmla="*/ 5218611 h 52186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3697" h="5218611">
                <a:moveTo>
                  <a:pt x="143691" y="0"/>
                </a:moveTo>
                <a:cubicBezTo>
                  <a:pt x="207917" y="180703"/>
                  <a:pt x="272143" y="361406"/>
                  <a:pt x="352697" y="548640"/>
                </a:cubicBezTo>
                <a:cubicBezTo>
                  <a:pt x="433251" y="735874"/>
                  <a:pt x="600891" y="966651"/>
                  <a:pt x="627017" y="1123405"/>
                </a:cubicBezTo>
                <a:cubicBezTo>
                  <a:pt x="653143" y="1280159"/>
                  <a:pt x="559525" y="1347651"/>
                  <a:pt x="509451" y="1489165"/>
                </a:cubicBezTo>
                <a:cubicBezTo>
                  <a:pt x="459377" y="1630679"/>
                  <a:pt x="370114" y="1809205"/>
                  <a:pt x="326571" y="1972491"/>
                </a:cubicBezTo>
                <a:cubicBezTo>
                  <a:pt x="283028" y="2135777"/>
                  <a:pt x="256902" y="2312126"/>
                  <a:pt x="248194" y="2468880"/>
                </a:cubicBezTo>
                <a:cubicBezTo>
                  <a:pt x="239486" y="2625634"/>
                  <a:pt x="246017" y="2771503"/>
                  <a:pt x="274320" y="2913017"/>
                </a:cubicBezTo>
                <a:cubicBezTo>
                  <a:pt x="302623" y="3054531"/>
                  <a:pt x="359228" y="3187337"/>
                  <a:pt x="418011" y="3317965"/>
                </a:cubicBezTo>
                <a:cubicBezTo>
                  <a:pt x="476794" y="3448594"/>
                  <a:pt x="579120" y="3598817"/>
                  <a:pt x="627017" y="3696788"/>
                </a:cubicBezTo>
                <a:cubicBezTo>
                  <a:pt x="674914" y="3794759"/>
                  <a:pt x="733697" y="3803468"/>
                  <a:pt x="705394" y="3905794"/>
                </a:cubicBezTo>
                <a:cubicBezTo>
                  <a:pt x="677091" y="4008120"/>
                  <a:pt x="535577" y="4193176"/>
                  <a:pt x="457200" y="4310742"/>
                </a:cubicBezTo>
                <a:cubicBezTo>
                  <a:pt x="378823" y="4428308"/>
                  <a:pt x="302622" y="4482737"/>
                  <a:pt x="235131" y="4611188"/>
                </a:cubicBezTo>
                <a:cubicBezTo>
                  <a:pt x="167640" y="4739639"/>
                  <a:pt x="87085" y="4983480"/>
                  <a:pt x="52251" y="5081451"/>
                </a:cubicBezTo>
                <a:cubicBezTo>
                  <a:pt x="17417" y="5179422"/>
                  <a:pt x="34833" y="5179423"/>
                  <a:pt x="26125" y="5199017"/>
                </a:cubicBezTo>
                <a:cubicBezTo>
                  <a:pt x="17417" y="5218611"/>
                  <a:pt x="8708" y="5208814"/>
                  <a:pt x="0" y="51990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2E20E301-3ED6-C446-8252-F22907F43442}"/>
              </a:ext>
            </a:extLst>
          </p:cNvPr>
          <p:cNvSpPr>
            <a:spLocks/>
          </p:cNvSpPr>
          <p:nvPr/>
        </p:nvSpPr>
        <p:spPr bwMode="auto">
          <a:xfrm>
            <a:off x="9745282" y="1066800"/>
            <a:ext cx="655637" cy="998538"/>
          </a:xfrm>
          <a:custGeom>
            <a:avLst/>
            <a:gdLst>
              <a:gd name="T0" fmla="*/ 0 w 653143"/>
              <a:gd name="T1" fmla="*/ 83166 h 968829"/>
              <a:gd name="T2" fmla="*/ 134673 w 653143"/>
              <a:gd name="T3" fmla="*/ 665332 h 968829"/>
              <a:gd name="T4" fmla="*/ 269346 w 653143"/>
              <a:gd name="T5" fmla="*/ 1031264 h 968829"/>
              <a:gd name="T6" fmla="*/ 336682 w 653143"/>
              <a:gd name="T7" fmla="*/ 1180965 h 968829"/>
              <a:gd name="T8" fmla="*/ 498290 w 653143"/>
              <a:gd name="T9" fmla="*/ 715233 h 968829"/>
              <a:gd name="T10" fmla="*/ 646429 w 653143"/>
              <a:gd name="T11" fmla="*/ 232865 h 968829"/>
              <a:gd name="T12" fmla="*/ 659896 w 653143"/>
              <a:gd name="T13" fmla="*/ 0 h 968829"/>
              <a:gd name="T14" fmla="*/ 659896 w 653143"/>
              <a:gd name="T15" fmla="*/ 0 h 968829"/>
              <a:gd name="T16" fmla="*/ 646429 w 653143"/>
              <a:gd name="T17" fmla="*/ 0 h 9688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3143"/>
              <a:gd name="T28" fmla="*/ 0 h 968829"/>
              <a:gd name="T29" fmla="*/ 653143 w 653143"/>
              <a:gd name="T30" fmla="*/ 968829 h 9688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3143" h="968829">
                <a:moveTo>
                  <a:pt x="0" y="65314"/>
                </a:moveTo>
                <a:cubicBezTo>
                  <a:pt x="43543" y="231865"/>
                  <a:pt x="87086" y="398417"/>
                  <a:pt x="130629" y="522514"/>
                </a:cubicBezTo>
                <a:cubicBezTo>
                  <a:pt x="174172" y="646611"/>
                  <a:pt x="228600" y="742406"/>
                  <a:pt x="261257" y="809897"/>
                </a:cubicBezTo>
                <a:cubicBezTo>
                  <a:pt x="293914" y="877388"/>
                  <a:pt x="289560" y="968829"/>
                  <a:pt x="326571" y="927463"/>
                </a:cubicBezTo>
                <a:cubicBezTo>
                  <a:pt x="363582" y="886097"/>
                  <a:pt x="433252" y="685800"/>
                  <a:pt x="483326" y="561703"/>
                </a:cubicBezTo>
                <a:cubicBezTo>
                  <a:pt x="533400" y="437606"/>
                  <a:pt x="600891" y="276497"/>
                  <a:pt x="627017" y="182880"/>
                </a:cubicBezTo>
                <a:cubicBezTo>
                  <a:pt x="653143" y="89263"/>
                  <a:pt x="640080" y="0"/>
                  <a:pt x="640080" y="0"/>
                </a:cubicBezTo>
                <a:lnTo>
                  <a:pt x="627017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564246C4-2E3E-0848-97D4-FB1D073582AF}"/>
              </a:ext>
            </a:extLst>
          </p:cNvPr>
          <p:cNvSpPr>
            <a:spLocks/>
          </p:cNvSpPr>
          <p:nvPr/>
        </p:nvSpPr>
        <p:spPr bwMode="auto">
          <a:xfrm flipV="1">
            <a:off x="9791319" y="5402263"/>
            <a:ext cx="655638" cy="998537"/>
          </a:xfrm>
          <a:custGeom>
            <a:avLst/>
            <a:gdLst>
              <a:gd name="T0" fmla="*/ 0 w 653143"/>
              <a:gd name="T1" fmla="*/ 83166 h 968829"/>
              <a:gd name="T2" fmla="*/ 134677 w 653143"/>
              <a:gd name="T3" fmla="*/ 665327 h 968829"/>
              <a:gd name="T4" fmla="*/ 269349 w 653143"/>
              <a:gd name="T5" fmla="*/ 1031256 h 968829"/>
              <a:gd name="T6" fmla="*/ 336685 w 653143"/>
              <a:gd name="T7" fmla="*/ 1180955 h 968829"/>
              <a:gd name="T8" fmla="*/ 498294 w 653143"/>
              <a:gd name="T9" fmla="*/ 715227 h 968829"/>
              <a:gd name="T10" fmla="*/ 646437 w 653143"/>
              <a:gd name="T11" fmla="*/ 232865 h 968829"/>
              <a:gd name="T12" fmla="*/ 659904 w 653143"/>
              <a:gd name="T13" fmla="*/ 0 h 968829"/>
              <a:gd name="T14" fmla="*/ 659904 w 653143"/>
              <a:gd name="T15" fmla="*/ 0 h 968829"/>
              <a:gd name="T16" fmla="*/ 646437 w 653143"/>
              <a:gd name="T17" fmla="*/ 0 h 9688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3143"/>
              <a:gd name="T28" fmla="*/ 0 h 968829"/>
              <a:gd name="T29" fmla="*/ 653143 w 653143"/>
              <a:gd name="T30" fmla="*/ 968829 h 9688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3143" h="968829">
                <a:moveTo>
                  <a:pt x="0" y="65314"/>
                </a:moveTo>
                <a:cubicBezTo>
                  <a:pt x="43543" y="231865"/>
                  <a:pt x="87086" y="398417"/>
                  <a:pt x="130629" y="522514"/>
                </a:cubicBezTo>
                <a:cubicBezTo>
                  <a:pt x="174172" y="646611"/>
                  <a:pt x="228600" y="742406"/>
                  <a:pt x="261257" y="809897"/>
                </a:cubicBezTo>
                <a:cubicBezTo>
                  <a:pt x="293914" y="877388"/>
                  <a:pt x="289560" y="968829"/>
                  <a:pt x="326571" y="927463"/>
                </a:cubicBezTo>
                <a:cubicBezTo>
                  <a:pt x="363582" y="886097"/>
                  <a:pt x="433252" y="685800"/>
                  <a:pt x="483326" y="561703"/>
                </a:cubicBezTo>
                <a:cubicBezTo>
                  <a:pt x="533400" y="437606"/>
                  <a:pt x="600891" y="276497"/>
                  <a:pt x="627017" y="182880"/>
                </a:cubicBezTo>
                <a:cubicBezTo>
                  <a:pt x="653143" y="89263"/>
                  <a:pt x="640080" y="0"/>
                  <a:pt x="640080" y="0"/>
                </a:cubicBezTo>
                <a:lnTo>
                  <a:pt x="627017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6DB1241F-A3F7-AF4D-89A8-FC89BA04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344" y="2667000"/>
            <a:ext cx="200025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18B80B2-019B-FA45-889C-CBF4E6595FB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991344" y="4343400"/>
            <a:ext cx="2286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A8673EF-3429-D24D-B79F-5A813EB9DB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943719" y="1066800"/>
            <a:ext cx="200025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" name="Straight Arrow Connector 26">
            <a:extLst>
              <a:ext uri="{FF2B5EF4-FFF2-40B4-BE49-F238E27FC236}">
                <a16:creationId xmlns:a16="http://schemas.microsoft.com/office/drawing/2014/main" id="{08F3FAE8-C6F7-E546-9F50-ECEFF706962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962644" y="3314700"/>
            <a:ext cx="2286000" cy="1600200"/>
          </a:xfrm>
          <a:prstGeom prst="straightConnector1">
            <a:avLst/>
          </a:prstGeom>
          <a:noFill/>
          <a:ln w="9525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7">
            <a:extLst>
              <a:ext uri="{FF2B5EF4-FFF2-40B4-BE49-F238E27FC236}">
                <a16:creationId xmlns:a16="http://schemas.microsoft.com/office/drawing/2014/main" id="{79BDB84E-0468-0F48-A34F-15CAA40C66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886444" y="2773363"/>
            <a:ext cx="2286000" cy="16002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30">
            <a:extLst>
              <a:ext uri="{FF2B5EF4-FFF2-40B4-BE49-F238E27FC236}">
                <a16:creationId xmlns:a16="http://schemas.microsoft.com/office/drawing/2014/main" id="{9377EDB3-AFE2-C146-A923-0891BA3D2B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886444" y="2476500"/>
            <a:ext cx="2286000" cy="160020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38">
            <a:extLst>
              <a:ext uri="{FF2B5EF4-FFF2-40B4-BE49-F238E27FC236}">
                <a16:creationId xmlns:a16="http://schemas.microsoft.com/office/drawing/2014/main" id="{76CA3847-CF01-2441-A5A4-928F1CA1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359" y="5457345"/>
            <a:ext cx="3906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Bi-directional jets are converging</a:t>
            </a:r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Flux rope?</a:t>
            </a:r>
            <a:endParaRPr lang="en-US" sz="2000" dirty="0">
              <a:latin typeface="+mn-lt"/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268523C3-E2B4-E441-9974-F4CD213F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26" y="1478733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6FF33"/>
                </a:solidFill>
              </a:rPr>
              <a:t>TH-A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462C4FC0-7CF8-684B-8D97-3E42F9106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551" y="3391671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6FF33"/>
                </a:solidFill>
              </a:rPr>
              <a:t>TH-A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5847315C-7257-5446-9ADA-D5F856F6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726" y="1496196"/>
            <a:ext cx="603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FF"/>
                </a:solidFill>
              </a:rPr>
              <a:t>TH-E</a:t>
            </a:r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81044F0C-4E06-764C-A765-40B619CC2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901" y="3142433"/>
            <a:ext cx="603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66FF"/>
                </a:solidFill>
              </a:rPr>
              <a:t>TH-E</a:t>
            </a:r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1C5FFAA2-6654-494A-AA65-CE463C689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176" y="1408883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TH-D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9A5F17D9-9BBB-7C4B-96E0-7B644FD2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989" y="4007621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TH-D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24E51909-096C-BA4E-944C-C4FBF0F3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669" y="4065588"/>
            <a:ext cx="54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66FF33"/>
                </a:solidFill>
              </a:rPr>
              <a:t>TH-A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577596D0-AC43-9A4E-B05E-9DE881F8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044" y="3402013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66FF"/>
                </a:solidFill>
              </a:rPr>
              <a:t>TH-E</a:t>
            </a:r>
            <a:endParaRPr lang="en-US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896878D1-4457-904A-BE67-A13DD10A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507" y="3017838"/>
            <a:ext cx="547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0000"/>
                </a:solidFill>
              </a:rPr>
              <a:t>TH-D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81C669D8-E113-1848-9DDD-0D48082AC931}"/>
              </a:ext>
            </a:extLst>
          </p:cNvPr>
          <p:cNvSpPr/>
          <p:nvPr/>
        </p:nvSpPr>
        <p:spPr>
          <a:xfrm>
            <a:off x="9929432" y="3238500"/>
            <a:ext cx="168275" cy="157163"/>
          </a:xfrm>
          <a:prstGeom prst="hexag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7705E750-D5DA-4747-A442-C8465797DE05}"/>
              </a:ext>
            </a:extLst>
          </p:cNvPr>
          <p:cNvSpPr/>
          <p:nvPr/>
        </p:nvSpPr>
        <p:spPr>
          <a:xfrm>
            <a:off x="9923082" y="3530600"/>
            <a:ext cx="168275" cy="158750"/>
          </a:xfrm>
          <a:prstGeom prst="hexagon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DCD96BB2-3D8B-D641-8483-9E222C9DE422}"/>
              </a:ext>
            </a:extLst>
          </p:cNvPr>
          <p:cNvSpPr/>
          <p:nvPr/>
        </p:nvSpPr>
        <p:spPr>
          <a:xfrm>
            <a:off x="9945307" y="4149725"/>
            <a:ext cx="166687" cy="157163"/>
          </a:xfrm>
          <a:prstGeom prst="hexagon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15D9F9D-7B5D-2B44-BF53-E4036D36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2" y="12192"/>
            <a:ext cx="11126801" cy="1325563"/>
          </a:xfrm>
        </p:spPr>
        <p:txBody>
          <a:bodyPr>
            <a:normAutofit/>
          </a:bodyPr>
          <a:lstStyle/>
          <a:p>
            <a:r>
              <a:rPr lang="en-US" dirty="0"/>
              <a:t>THEMIS: Three-spacecraft observations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A0C411-135B-8748-B775-647296521BFF}"/>
              </a:ext>
            </a:extLst>
          </p:cNvPr>
          <p:cNvCxnSpPr/>
          <p:nvPr/>
        </p:nvCxnSpPr>
        <p:spPr>
          <a:xfrm flipH="1" flipV="1">
            <a:off x="8713564" y="2110142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B34043-E4C9-F14C-9966-33B6DDC8E8EF}"/>
              </a:ext>
            </a:extLst>
          </p:cNvPr>
          <p:cNvCxnSpPr>
            <a:cxnSpLocks/>
          </p:cNvCxnSpPr>
          <p:nvPr/>
        </p:nvCxnSpPr>
        <p:spPr>
          <a:xfrm>
            <a:off x="8713564" y="2453042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69C9770-6279-A149-84A0-B2FE3365B41C}"/>
              </a:ext>
            </a:extLst>
          </p:cNvPr>
          <p:cNvSpPr txBox="1"/>
          <p:nvPr/>
        </p:nvSpPr>
        <p:spPr>
          <a:xfrm>
            <a:off x="8852597" y="2127703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F40B26-4FA1-0F41-9EAB-16BF43B9CD87}"/>
              </a:ext>
            </a:extLst>
          </p:cNvPr>
          <p:cNvSpPr txBox="1"/>
          <p:nvPr/>
        </p:nvSpPr>
        <p:spPr>
          <a:xfrm>
            <a:off x="8465914" y="1906942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34075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111DED3-35B1-F043-A9F3-C59D34CEFB42}"/>
              </a:ext>
            </a:extLst>
          </p:cNvPr>
          <p:cNvSpPr txBox="1"/>
          <p:nvPr/>
        </p:nvSpPr>
        <p:spPr>
          <a:xfrm>
            <a:off x="8585049" y="1378112"/>
            <a:ext cx="31366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Flux rope-like:</a:t>
            </a:r>
          </a:p>
          <a:p>
            <a:r>
              <a:rPr lang="en-US" dirty="0"/>
              <a:t>Converging jets</a:t>
            </a:r>
          </a:p>
          <a:p>
            <a:r>
              <a:rPr lang="en-US" dirty="0"/>
              <a:t>Large core field</a:t>
            </a:r>
          </a:p>
          <a:p>
            <a:r>
              <a:rPr lang="en-US" dirty="0"/>
              <a:t>B</a:t>
            </a:r>
            <a:r>
              <a:rPr lang="en-US" baseline="-25000" dirty="0"/>
              <a:t>N</a:t>
            </a:r>
            <a:r>
              <a:rPr lang="en-US" dirty="0"/>
              <a:t> reversal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NOT flux rope-like:</a:t>
            </a:r>
          </a:p>
          <a:p>
            <a:r>
              <a:rPr lang="en-US" dirty="0"/>
              <a:t>Converging jets create a thin interface current sheet</a:t>
            </a:r>
          </a:p>
          <a:p>
            <a:endParaRPr lang="en-US" dirty="0"/>
          </a:p>
          <a:p>
            <a:r>
              <a:rPr lang="en-US" dirty="0"/>
              <a:t>Disconnection across B</a:t>
            </a:r>
            <a:r>
              <a:rPr lang="en-US" baseline="-25000" dirty="0"/>
              <a:t>N</a:t>
            </a:r>
            <a:r>
              <a:rPr lang="en-US" dirty="0"/>
              <a:t> reversal (</a:t>
            </a:r>
            <a:r>
              <a:rPr lang="en-US" dirty="0" err="1"/>
              <a:t>Kacem</a:t>
            </a:r>
            <a:r>
              <a:rPr lang="en-US" dirty="0"/>
              <a:t> et al. 2018)</a:t>
            </a:r>
          </a:p>
          <a:p>
            <a:endParaRPr lang="en-US" dirty="0"/>
          </a:p>
          <a:p>
            <a:r>
              <a:rPr lang="en-US" dirty="0"/>
              <a:t>Strong magnetic field pileup on both sides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0981E-9AB1-5640-8C2A-BB42B714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47" y="-9117"/>
            <a:ext cx="10817506" cy="1057807"/>
          </a:xfrm>
        </p:spPr>
        <p:txBody>
          <a:bodyPr>
            <a:normAutofit/>
          </a:bodyPr>
          <a:lstStyle/>
          <a:p>
            <a:r>
              <a:rPr lang="en-US" dirty="0"/>
              <a:t>THEMIS: Converging jets</a:t>
            </a:r>
          </a:p>
        </p:txBody>
      </p:sp>
      <p:pic>
        <p:nvPicPr>
          <p:cNvPr id="4" name="Picture 3" descr="agu_themis_figure.tiff">
            <a:extLst>
              <a:ext uri="{FF2B5EF4-FFF2-40B4-BE49-F238E27FC236}">
                <a16:creationId xmlns:a16="http://schemas.microsoft.com/office/drawing/2014/main" id="{CE2C8F78-05C1-4747-9FDC-73C21E01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4" y="851768"/>
            <a:ext cx="3981977" cy="38009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00994-F00D-B742-A5C8-60E6F4F4A8AC}"/>
              </a:ext>
            </a:extLst>
          </p:cNvPr>
          <p:cNvSpPr/>
          <p:nvPr/>
        </p:nvSpPr>
        <p:spPr>
          <a:xfrm>
            <a:off x="7332326" y="2522668"/>
            <a:ext cx="680942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95E8F-593E-F640-B877-B4C3C91F1F71}"/>
              </a:ext>
            </a:extLst>
          </p:cNvPr>
          <p:cNvSpPr/>
          <p:nvPr/>
        </p:nvSpPr>
        <p:spPr>
          <a:xfrm>
            <a:off x="5471100" y="2285962"/>
            <a:ext cx="807395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37DDA-8321-7149-A24B-C6F7FF3EA9A2}"/>
              </a:ext>
            </a:extLst>
          </p:cNvPr>
          <p:cNvSpPr/>
          <p:nvPr/>
        </p:nvSpPr>
        <p:spPr>
          <a:xfrm>
            <a:off x="5642955" y="3109569"/>
            <a:ext cx="648510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C5DDD-45A7-654D-9B57-3F28ACB421CD}"/>
              </a:ext>
            </a:extLst>
          </p:cNvPr>
          <p:cNvSpPr txBox="1"/>
          <p:nvPr/>
        </p:nvSpPr>
        <p:spPr>
          <a:xfrm>
            <a:off x="5377064" y="211438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4A38C-9057-374C-8719-8BE373BA5BF3}"/>
              </a:ext>
            </a:extLst>
          </p:cNvPr>
          <p:cNvSpPr txBox="1"/>
          <p:nvPr/>
        </p:nvSpPr>
        <p:spPr>
          <a:xfrm>
            <a:off x="7297316" y="2564815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sheath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CA221-5372-8449-9E3D-DF97A67B6360}"/>
              </a:ext>
            </a:extLst>
          </p:cNvPr>
          <p:cNvSpPr/>
          <p:nvPr/>
        </p:nvSpPr>
        <p:spPr>
          <a:xfrm>
            <a:off x="7281080" y="3774928"/>
            <a:ext cx="466938" cy="243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E5ACC33-88B5-854B-B552-091A5EFF1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0" y="3363530"/>
            <a:ext cx="68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 </a:t>
            </a:r>
            <a:r>
              <a:rPr lang="en-US" sz="1400" b="1" dirty="0"/>
              <a:t>V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(km/s)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2525734-5670-C148-9AEA-E7616F5F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08" y="2193457"/>
            <a:ext cx="51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sz="1400" b="1" dirty="0"/>
              <a:t>B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56867B4-0DBA-D844-9544-60E5196E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0" y="1159608"/>
            <a:ext cx="51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sz="1400" dirty="0"/>
              <a:t>|B|</a:t>
            </a:r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34AAA87-9AD6-B249-961E-6D2D5BC3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37" y="2712946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66FF33"/>
                </a:solidFill>
              </a:rPr>
              <a:t>B</a:t>
            </a:r>
            <a:r>
              <a:rPr lang="en-US" sz="1400" baseline="-25000" dirty="0">
                <a:solidFill>
                  <a:srgbClr val="66FF33"/>
                </a:solidFill>
              </a:rPr>
              <a:t>Y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4B9D208E-888A-9D45-8E38-FDBCB80A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12" y="2409734"/>
            <a:ext cx="384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X</a:t>
            </a:r>
            <a:endParaRPr lang="en-US" sz="1400" dirty="0">
              <a:solidFill>
                <a:srgbClr val="0066FF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2E07922C-F152-9045-8A3E-C36DC89A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287" y="3006634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DD32658E-323E-204B-9A3C-0A6CD672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37" y="3787684"/>
            <a:ext cx="390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5CC0D0-A5CB-7940-A6D7-A608F921E8DF}"/>
              </a:ext>
            </a:extLst>
          </p:cNvPr>
          <p:cNvCxnSpPr/>
          <p:nvPr/>
        </p:nvCxnSpPr>
        <p:spPr>
          <a:xfrm>
            <a:off x="6389963" y="2007517"/>
            <a:ext cx="687645" cy="251851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65DF26-EC00-CC4C-A739-2A99B768C58E}"/>
              </a:ext>
            </a:extLst>
          </p:cNvPr>
          <p:cNvSpPr txBox="1"/>
          <p:nvPr/>
        </p:nvSpPr>
        <p:spPr>
          <a:xfrm>
            <a:off x="7116952" y="4200561"/>
            <a:ext cx="86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THEMIS</a:t>
            </a:r>
          </a:p>
        </p:txBody>
      </p:sp>
      <p:pic>
        <p:nvPicPr>
          <p:cNvPr id="33" name="Picture 36" descr="superthermal.tiff">
            <a:extLst>
              <a:ext uri="{FF2B5EF4-FFF2-40B4-BE49-F238E27FC236}">
                <a16:creationId xmlns:a16="http://schemas.microsoft.com/office/drawing/2014/main" id="{9D5E4CAF-292E-B445-BE34-01C1AC23D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9"/>
          <a:stretch/>
        </p:blipFill>
        <p:spPr bwMode="auto">
          <a:xfrm>
            <a:off x="346487" y="4348206"/>
            <a:ext cx="4555203" cy="2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496C0D4E-3F3B-DE4C-A30B-8E0DE638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57" y="45356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180°</a:t>
            </a:r>
          </a:p>
          <a:p>
            <a:pPr eaLnBrk="1" hangingPunct="1"/>
            <a:r>
              <a:rPr lang="en-US" altLang="en-US" sz="1400" dirty="0"/>
              <a:t>(eV)</a:t>
            </a: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EAB2F74B-FB36-DD45-B9A7-14F0BA31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4" y="52151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90°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B4C27FE-1CF9-1847-9DF3-A906B857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13" y="5909854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 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0E2213-619F-E54F-AB5F-88DB57401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127" y="1378112"/>
            <a:ext cx="1005840" cy="36576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FBF0D3-CCEF-D545-B6C8-37FEECF74713}"/>
              </a:ext>
            </a:extLst>
          </p:cNvPr>
          <p:cNvCxnSpPr/>
          <p:nvPr/>
        </p:nvCxnSpPr>
        <p:spPr>
          <a:xfrm flipH="1" flipV="1">
            <a:off x="5628988" y="2987966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854F4B-EE47-4046-8893-DF6D8725E752}"/>
              </a:ext>
            </a:extLst>
          </p:cNvPr>
          <p:cNvCxnSpPr>
            <a:cxnSpLocks/>
          </p:cNvCxnSpPr>
          <p:nvPr/>
        </p:nvCxnSpPr>
        <p:spPr>
          <a:xfrm>
            <a:off x="5628988" y="3330866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847EF3-7511-F849-BBE6-1E8716376E9C}"/>
              </a:ext>
            </a:extLst>
          </p:cNvPr>
          <p:cNvSpPr txBox="1"/>
          <p:nvPr/>
        </p:nvSpPr>
        <p:spPr>
          <a:xfrm>
            <a:off x="5768021" y="3005527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EC8627-2095-2142-B72D-C28659EEBB5C}"/>
              </a:ext>
            </a:extLst>
          </p:cNvPr>
          <p:cNvSpPr txBox="1"/>
          <p:nvPr/>
        </p:nvSpPr>
        <p:spPr>
          <a:xfrm>
            <a:off x="5381338" y="2784766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434EA8-A9C5-9A46-AED0-069129D2983F}"/>
              </a:ext>
            </a:extLst>
          </p:cNvPr>
          <p:cNvSpPr txBox="1"/>
          <p:nvPr/>
        </p:nvSpPr>
        <p:spPr>
          <a:xfrm>
            <a:off x="5260886" y="6070168"/>
            <a:ext cx="3712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a usual flux rope. What can it be?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FA1A3A-CF34-5544-BB6E-2373AF659ADE}"/>
              </a:ext>
            </a:extLst>
          </p:cNvPr>
          <p:cNvCxnSpPr/>
          <p:nvPr/>
        </p:nvCxnSpPr>
        <p:spPr>
          <a:xfrm>
            <a:off x="3218688" y="900536"/>
            <a:ext cx="0" cy="55819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5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300494B-346E-8646-9099-ACBA3513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83" y="0"/>
            <a:ext cx="10911234" cy="979658"/>
          </a:xfrm>
        </p:spPr>
        <p:txBody>
          <a:bodyPr>
            <a:normAutofit/>
          </a:bodyPr>
          <a:lstStyle/>
          <a:p>
            <a:r>
              <a:rPr lang="en-US" sz="4000" dirty="0"/>
              <a:t>Interlinked flux tubes</a:t>
            </a:r>
          </a:p>
        </p:txBody>
      </p:sp>
      <p:pic>
        <p:nvPicPr>
          <p:cNvPr id="18" name="Picture 17" descr="Pages from Nishida-1989-Geophysical_Research_Letters.tiff">
            <a:extLst>
              <a:ext uri="{FF2B5EF4-FFF2-40B4-BE49-F238E27FC236}">
                <a16:creationId xmlns:a16="http://schemas.microsoft.com/office/drawing/2014/main" id="{29EFC86E-9EEB-224A-8206-589C15B63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84" y="1321321"/>
            <a:ext cx="2670459" cy="31722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76865A-AF64-3248-BC07-240099E50C60}"/>
              </a:ext>
            </a:extLst>
          </p:cNvPr>
          <p:cNvSpPr txBox="1"/>
          <p:nvPr/>
        </p:nvSpPr>
        <p:spPr>
          <a:xfrm>
            <a:off x="5564885" y="453746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(Nishida, 1989)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AAAE97-ADAE-2741-ACF0-6292B72385BD}"/>
              </a:ext>
            </a:extLst>
          </p:cNvPr>
          <p:cNvSpPr/>
          <p:nvPr/>
        </p:nvSpPr>
        <p:spPr>
          <a:xfrm>
            <a:off x="5698678" y="2655508"/>
            <a:ext cx="236911" cy="32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ECFCB-ED62-D145-BC2E-74232DCC9481}"/>
              </a:ext>
            </a:extLst>
          </p:cNvPr>
          <p:cNvSpPr/>
          <p:nvPr/>
        </p:nvSpPr>
        <p:spPr>
          <a:xfrm>
            <a:off x="5258525" y="3804542"/>
            <a:ext cx="236911" cy="32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EC931E-49BC-1243-9F15-6E61DE115E81}"/>
              </a:ext>
            </a:extLst>
          </p:cNvPr>
          <p:cNvCxnSpPr>
            <a:cxnSpLocks/>
          </p:cNvCxnSpPr>
          <p:nvPr/>
        </p:nvCxnSpPr>
        <p:spPr>
          <a:xfrm flipV="1">
            <a:off x="5860613" y="1920576"/>
            <a:ext cx="815757" cy="978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E046ED-F70C-8546-9CED-AF44DA492316}"/>
              </a:ext>
            </a:extLst>
          </p:cNvPr>
          <p:cNvCxnSpPr>
            <a:cxnSpLocks/>
          </p:cNvCxnSpPr>
          <p:nvPr/>
        </p:nvCxnSpPr>
        <p:spPr>
          <a:xfrm flipV="1">
            <a:off x="4760710" y="3890199"/>
            <a:ext cx="609658" cy="683809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88EB1-4050-5143-A27E-78037A8B0440}"/>
              </a:ext>
            </a:extLst>
          </p:cNvPr>
          <p:cNvCxnSpPr>
            <a:cxnSpLocks/>
          </p:cNvCxnSpPr>
          <p:nvPr/>
        </p:nvCxnSpPr>
        <p:spPr>
          <a:xfrm flipV="1">
            <a:off x="5358793" y="3915274"/>
            <a:ext cx="1925" cy="658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688E5F-7260-9C49-9EF0-E9A96E73D142}"/>
              </a:ext>
            </a:extLst>
          </p:cNvPr>
          <p:cNvCxnSpPr>
            <a:cxnSpLocks/>
          </p:cNvCxnSpPr>
          <p:nvPr/>
        </p:nvCxnSpPr>
        <p:spPr>
          <a:xfrm flipV="1">
            <a:off x="5860613" y="1491560"/>
            <a:ext cx="0" cy="139366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5667A5E-A594-4742-9085-A69F4CF63CDD}"/>
              </a:ext>
            </a:extLst>
          </p:cNvPr>
          <p:cNvSpPr/>
          <p:nvPr/>
        </p:nvSpPr>
        <p:spPr>
          <a:xfrm>
            <a:off x="6510830" y="3097879"/>
            <a:ext cx="638713" cy="10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9C88F5-599E-B847-B344-719D0DD9D193}"/>
              </a:ext>
            </a:extLst>
          </p:cNvPr>
          <p:cNvSpPr/>
          <p:nvPr/>
        </p:nvSpPr>
        <p:spPr>
          <a:xfrm>
            <a:off x="1807690" y="2807908"/>
            <a:ext cx="236911" cy="32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573237-96A9-D740-930E-1DD075A0DC72}"/>
              </a:ext>
            </a:extLst>
          </p:cNvPr>
          <p:cNvSpPr/>
          <p:nvPr/>
        </p:nvSpPr>
        <p:spPr>
          <a:xfrm>
            <a:off x="1367537" y="3956942"/>
            <a:ext cx="236911" cy="32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48FEFA-BBFF-C542-8B60-CD408CC56457}"/>
              </a:ext>
            </a:extLst>
          </p:cNvPr>
          <p:cNvCxnSpPr>
            <a:cxnSpLocks/>
          </p:cNvCxnSpPr>
          <p:nvPr/>
        </p:nvCxnSpPr>
        <p:spPr>
          <a:xfrm flipV="1">
            <a:off x="898298" y="2409577"/>
            <a:ext cx="2003843" cy="218824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BEE8418-58E0-3045-BA2C-580A5C5541C2}"/>
              </a:ext>
            </a:extLst>
          </p:cNvPr>
          <p:cNvSpPr/>
          <p:nvPr/>
        </p:nvSpPr>
        <p:spPr>
          <a:xfrm>
            <a:off x="2619842" y="3250279"/>
            <a:ext cx="638713" cy="10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282208-0C4A-C84E-83BC-86C605A12C11}"/>
              </a:ext>
            </a:extLst>
          </p:cNvPr>
          <p:cNvCxnSpPr>
            <a:cxnSpLocks/>
          </p:cNvCxnSpPr>
          <p:nvPr/>
        </p:nvCxnSpPr>
        <p:spPr>
          <a:xfrm flipH="1" flipV="1">
            <a:off x="2036297" y="1667768"/>
            <a:ext cx="8304" cy="292576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344DF4-CD69-C541-9140-FFC462A1F5EB}"/>
              </a:ext>
            </a:extLst>
          </p:cNvPr>
          <p:cNvCxnSpPr>
            <a:cxnSpLocks/>
          </p:cNvCxnSpPr>
          <p:nvPr/>
        </p:nvCxnSpPr>
        <p:spPr>
          <a:xfrm flipH="1" flipV="1">
            <a:off x="1524448" y="1677565"/>
            <a:ext cx="8304" cy="292576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B44C2B-9022-1A4A-86D2-39905C4E3DD2}"/>
              </a:ext>
            </a:extLst>
          </p:cNvPr>
          <p:cNvCxnSpPr>
            <a:cxnSpLocks/>
          </p:cNvCxnSpPr>
          <p:nvPr/>
        </p:nvCxnSpPr>
        <p:spPr>
          <a:xfrm flipV="1">
            <a:off x="706030" y="1936611"/>
            <a:ext cx="2196111" cy="2410537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52860B6-4D75-BA45-BD3F-0639A231186D}"/>
              </a:ext>
            </a:extLst>
          </p:cNvPr>
          <p:cNvSpPr/>
          <p:nvPr/>
        </p:nvSpPr>
        <p:spPr>
          <a:xfrm>
            <a:off x="1952567" y="2724798"/>
            <a:ext cx="219919" cy="267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14F5F1-BADB-2E44-8E43-D9556C0E34D1}"/>
              </a:ext>
            </a:extLst>
          </p:cNvPr>
          <p:cNvSpPr/>
          <p:nvPr/>
        </p:nvSpPr>
        <p:spPr>
          <a:xfrm>
            <a:off x="1423944" y="3753502"/>
            <a:ext cx="219919" cy="267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CE5AAE4B-1D19-8D4D-BB8B-9687BD36C33E}"/>
              </a:ext>
            </a:extLst>
          </p:cNvPr>
          <p:cNvSpPr/>
          <p:nvPr/>
        </p:nvSpPr>
        <p:spPr>
          <a:xfrm>
            <a:off x="7149543" y="2848952"/>
            <a:ext cx="1203767" cy="571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5F5176B-F6FF-A74C-B32D-76EF2C37906E}"/>
              </a:ext>
            </a:extLst>
          </p:cNvPr>
          <p:cNvSpPr/>
          <p:nvPr/>
        </p:nvSpPr>
        <p:spPr>
          <a:xfrm>
            <a:off x="3165826" y="2854715"/>
            <a:ext cx="1203767" cy="571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B813F2-0A05-5A41-91F4-4921901D1D85}"/>
              </a:ext>
            </a:extLst>
          </p:cNvPr>
          <p:cNvSpPr txBox="1"/>
          <p:nvPr/>
        </p:nvSpPr>
        <p:spPr>
          <a:xfrm>
            <a:off x="9830953" y="4493572"/>
            <a:ext cx="19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(Hesse et al., 1990)</a:t>
            </a:r>
          </a:p>
        </p:txBody>
      </p:sp>
      <p:pic>
        <p:nvPicPr>
          <p:cNvPr id="26" name="Picture 25" descr="Pages from Hesse_et_al-1990-Journal_of_Geophysical_Research%3A_Space_Physics_%281978-2012%29.tiff">
            <a:extLst>
              <a:ext uri="{FF2B5EF4-FFF2-40B4-BE49-F238E27FC236}">
                <a16:creationId xmlns:a16="http://schemas.microsoft.com/office/drawing/2014/main" id="{98970B8B-E12E-714E-A9B1-B32E31AD4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38" y="1773185"/>
            <a:ext cx="2403728" cy="25739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8149B1-F4FE-6F40-BD2E-4D0ED48361B1}"/>
              </a:ext>
            </a:extLst>
          </p:cNvPr>
          <p:cNvSpPr txBox="1"/>
          <p:nvPr/>
        </p:nvSpPr>
        <p:spPr>
          <a:xfrm>
            <a:off x="2500582" y="5887484"/>
            <a:ext cx="773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 current sheet can form at the interface of interlinked flux tubes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34907E-7AC9-064F-A689-FB2DB6F43F36}"/>
              </a:ext>
            </a:extLst>
          </p:cNvPr>
          <p:cNvCxnSpPr>
            <a:cxnSpLocks/>
          </p:cNvCxnSpPr>
          <p:nvPr/>
        </p:nvCxnSpPr>
        <p:spPr>
          <a:xfrm flipH="1">
            <a:off x="1821902" y="3121774"/>
            <a:ext cx="136533" cy="2478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FB576-C1B0-8743-8BAB-B293427896AF}"/>
              </a:ext>
            </a:extLst>
          </p:cNvPr>
          <p:cNvCxnSpPr>
            <a:cxnSpLocks/>
          </p:cNvCxnSpPr>
          <p:nvPr/>
        </p:nvCxnSpPr>
        <p:spPr>
          <a:xfrm flipV="1">
            <a:off x="1605754" y="3481472"/>
            <a:ext cx="136523" cy="2389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BDBDB3-13D5-AA4E-A206-597EA2376430}"/>
              </a:ext>
            </a:extLst>
          </p:cNvPr>
          <p:cNvCxnSpPr>
            <a:cxnSpLocks/>
          </p:cNvCxnSpPr>
          <p:nvPr/>
        </p:nvCxnSpPr>
        <p:spPr>
          <a:xfrm flipH="1">
            <a:off x="1302973" y="4142276"/>
            <a:ext cx="136533" cy="2478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9446D9-EB12-2B4C-954B-DB47C96D8352}"/>
              </a:ext>
            </a:extLst>
          </p:cNvPr>
          <p:cNvCxnSpPr>
            <a:cxnSpLocks/>
          </p:cNvCxnSpPr>
          <p:nvPr/>
        </p:nvCxnSpPr>
        <p:spPr>
          <a:xfrm flipV="1">
            <a:off x="2163272" y="2406952"/>
            <a:ext cx="136523" cy="2389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0F8E96-157B-DC40-8666-39CFB122FEE1}"/>
              </a:ext>
            </a:extLst>
          </p:cNvPr>
          <p:cNvCxnSpPr>
            <a:cxnSpLocks/>
          </p:cNvCxnSpPr>
          <p:nvPr/>
        </p:nvCxnSpPr>
        <p:spPr>
          <a:xfrm flipV="1">
            <a:off x="5984847" y="2293134"/>
            <a:ext cx="136523" cy="2389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FCF734D-41CA-D241-B90F-9A35BEDF59C1}"/>
              </a:ext>
            </a:extLst>
          </p:cNvPr>
          <p:cNvCxnSpPr>
            <a:cxnSpLocks/>
          </p:cNvCxnSpPr>
          <p:nvPr/>
        </p:nvCxnSpPr>
        <p:spPr>
          <a:xfrm flipH="1">
            <a:off x="5101395" y="4202081"/>
            <a:ext cx="136533" cy="2478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9E32E4-F3D6-D14A-9D57-62EBBD0C0838}"/>
              </a:ext>
            </a:extLst>
          </p:cNvPr>
          <p:cNvSpPr txBox="1"/>
          <p:nvPr/>
        </p:nvSpPr>
        <p:spPr>
          <a:xfrm>
            <a:off x="640383" y="976311"/>
            <a:ext cx="4694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form when multiple X-lines are present</a:t>
            </a:r>
          </a:p>
        </p:txBody>
      </p:sp>
    </p:spTree>
    <p:extLst>
      <p:ext uri="{BB962C8B-B14F-4D97-AF65-F5344CB8AC3E}">
        <p14:creationId xmlns:p14="http://schemas.microsoft.com/office/powerpoint/2010/main" val="422364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981E-9AB1-5640-8C2A-BB42B714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47" y="-9117"/>
            <a:ext cx="10817506" cy="1057807"/>
          </a:xfrm>
        </p:spPr>
        <p:txBody>
          <a:bodyPr>
            <a:normAutofit/>
          </a:bodyPr>
          <a:lstStyle/>
          <a:p>
            <a:r>
              <a:rPr lang="en-US" dirty="0"/>
              <a:t>THEMIS: Converging jets at the magnetopause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00994-F00D-B742-A5C8-60E6F4F4A8AC}"/>
              </a:ext>
            </a:extLst>
          </p:cNvPr>
          <p:cNvSpPr/>
          <p:nvPr/>
        </p:nvSpPr>
        <p:spPr>
          <a:xfrm>
            <a:off x="7332326" y="2522668"/>
            <a:ext cx="680942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95E8F-593E-F640-B877-B4C3C91F1F71}"/>
              </a:ext>
            </a:extLst>
          </p:cNvPr>
          <p:cNvSpPr/>
          <p:nvPr/>
        </p:nvSpPr>
        <p:spPr>
          <a:xfrm>
            <a:off x="5471100" y="2285962"/>
            <a:ext cx="807395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37DDA-8321-7149-A24B-C6F7FF3EA9A2}"/>
              </a:ext>
            </a:extLst>
          </p:cNvPr>
          <p:cNvSpPr/>
          <p:nvPr/>
        </p:nvSpPr>
        <p:spPr>
          <a:xfrm>
            <a:off x="5642955" y="3109569"/>
            <a:ext cx="648510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C5DDD-45A7-654D-9B57-3F28ACB421CD}"/>
              </a:ext>
            </a:extLst>
          </p:cNvPr>
          <p:cNvSpPr txBox="1"/>
          <p:nvPr/>
        </p:nvSpPr>
        <p:spPr>
          <a:xfrm>
            <a:off x="5377064" y="211438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4A38C-9057-374C-8719-8BE373BA5BF3}"/>
              </a:ext>
            </a:extLst>
          </p:cNvPr>
          <p:cNvSpPr txBox="1"/>
          <p:nvPr/>
        </p:nvSpPr>
        <p:spPr>
          <a:xfrm>
            <a:off x="7297316" y="2564815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sheath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CA221-5372-8449-9E3D-DF97A67B6360}"/>
              </a:ext>
            </a:extLst>
          </p:cNvPr>
          <p:cNvSpPr/>
          <p:nvPr/>
        </p:nvSpPr>
        <p:spPr>
          <a:xfrm>
            <a:off x="7281080" y="3774928"/>
            <a:ext cx="466938" cy="243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5CC0D0-A5CB-7940-A6D7-A608F921E8DF}"/>
              </a:ext>
            </a:extLst>
          </p:cNvPr>
          <p:cNvCxnSpPr/>
          <p:nvPr/>
        </p:nvCxnSpPr>
        <p:spPr>
          <a:xfrm>
            <a:off x="6389963" y="2007517"/>
            <a:ext cx="687645" cy="251851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65DF26-EC00-CC4C-A739-2A99B768C58E}"/>
              </a:ext>
            </a:extLst>
          </p:cNvPr>
          <p:cNvSpPr txBox="1"/>
          <p:nvPr/>
        </p:nvSpPr>
        <p:spPr>
          <a:xfrm>
            <a:off x="7116952" y="4200561"/>
            <a:ext cx="86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THEMIS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0E2213-619F-E54F-AB5F-88DB5740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27" y="1378112"/>
            <a:ext cx="1005840" cy="36576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FBF0D3-CCEF-D545-B6C8-37FEECF74713}"/>
              </a:ext>
            </a:extLst>
          </p:cNvPr>
          <p:cNvCxnSpPr/>
          <p:nvPr/>
        </p:nvCxnSpPr>
        <p:spPr>
          <a:xfrm flipH="1" flipV="1">
            <a:off x="5628988" y="2987966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854F4B-EE47-4046-8893-DF6D8725E752}"/>
              </a:ext>
            </a:extLst>
          </p:cNvPr>
          <p:cNvCxnSpPr>
            <a:cxnSpLocks/>
          </p:cNvCxnSpPr>
          <p:nvPr/>
        </p:nvCxnSpPr>
        <p:spPr>
          <a:xfrm>
            <a:off x="5628988" y="3330866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847EF3-7511-F849-BBE6-1E8716376E9C}"/>
              </a:ext>
            </a:extLst>
          </p:cNvPr>
          <p:cNvSpPr txBox="1"/>
          <p:nvPr/>
        </p:nvSpPr>
        <p:spPr>
          <a:xfrm>
            <a:off x="5768021" y="3005527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EC8627-2095-2142-B72D-C28659EEBB5C}"/>
              </a:ext>
            </a:extLst>
          </p:cNvPr>
          <p:cNvSpPr txBox="1"/>
          <p:nvPr/>
        </p:nvSpPr>
        <p:spPr>
          <a:xfrm>
            <a:off x="5381338" y="2784766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  <p:pic>
        <p:nvPicPr>
          <p:cNvPr id="47" name="Picture 46" descr="agu_themis_figure.tiff">
            <a:extLst>
              <a:ext uri="{FF2B5EF4-FFF2-40B4-BE49-F238E27FC236}">
                <a16:creationId xmlns:a16="http://schemas.microsoft.com/office/drawing/2014/main" id="{A0FDA904-9CA4-FF45-AC55-4D40381D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4" y="851768"/>
            <a:ext cx="3981977" cy="3800978"/>
          </a:xfrm>
          <a:prstGeom prst="rect">
            <a:avLst/>
          </a:prstGeom>
        </p:spPr>
      </p:pic>
      <p:sp>
        <p:nvSpPr>
          <p:cNvPr id="48" name="TextBox 9">
            <a:extLst>
              <a:ext uri="{FF2B5EF4-FFF2-40B4-BE49-F238E27FC236}">
                <a16:creationId xmlns:a16="http://schemas.microsoft.com/office/drawing/2014/main" id="{475CEBEF-2EEC-244A-9A34-227F0E7B3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0" y="3363530"/>
            <a:ext cx="68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 </a:t>
            </a:r>
            <a:r>
              <a:rPr lang="en-US" sz="1400" b="1" dirty="0"/>
              <a:t>V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(km/s)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23F9F101-3F0F-B04A-86B5-CA15BC74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08" y="2193457"/>
            <a:ext cx="51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sz="1400" b="1" dirty="0"/>
              <a:t>B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D08E5793-C510-194D-9A7D-17EB3DEBB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0" y="1159608"/>
            <a:ext cx="51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sz="1400" dirty="0"/>
              <a:t>|B|</a:t>
            </a:r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28476EBC-1BC6-964B-96D8-60D71DB48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37" y="2712946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66FF33"/>
                </a:solidFill>
              </a:rPr>
              <a:t>B</a:t>
            </a:r>
            <a:r>
              <a:rPr lang="en-US" sz="1400" baseline="-25000" dirty="0">
                <a:solidFill>
                  <a:srgbClr val="66FF33"/>
                </a:solidFill>
              </a:rPr>
              <a:t>Y</a:t>
            </a: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9B26D9B5-12CC-9340-B55E-5250AB37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12" y="2409734"/>
            <a:ext cx="384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X</a:t>
            </a:r>
            <a:endParaRPr lang="en-US" sz="1400" dirty="0">
              <a:solidFill>
                <a:srgbClr val="0066FF"/>
              </a:solidFill>
            </a:endParaRP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7D0A519F-C5FC-BC4D-A22C-A1AD536D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287" y="3006634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4" name="TextBox 10">
            <a:extLst>
              <a:ext uri="{FF2B5EF4-FFF2-40B4-BE49-F238E27FC236}">
                <a16:creationId xmlns:a16="http://schemas.microsoft.com/office/drawing/2014/main" id="{8CC8CDC2-F8EB-8444-BE73-B18FFADA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37" y="3787684"/>
            <a:ext cx="390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55" name="Picture 36" descr="superthermal.tiff">
            <a:extLst>
              <a:ext uri="{FF2B5EF4-FFF2-40B4-BE49-F238E27FC236}">
                <a16:creationId xmlns:a16="http://schemas.microsoft.com/office/drawing/2014/main" id="{3B3E3981-D6D1-F945-AB20-073ED729B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9"/>
          <a:stretch/>
        </p:blipFill>
        <p:spPr bwMode="auto">
          <a:xfrm>
            <a:off x="346487" y="4348206"/>
            <a:ext cx="4555203" cy="2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7">
            <a:extLst>
              <a:ext uri="{FF2B5EF4-FFF2-40B4-BE49-F238E27FC236}">
                <a16:creationId xmlns:a16="http://schemas.microsoft.com/office/drawing/2014/main" id="{D7F887EF-D02A-EF4D-A7EC-39DB2459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57" y="45356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180°</a:t>
            </a:r>
          </a:p>
          <a:p>
            <a:pPr eaLnBrk="1" hangingPunct="1"/>
            <a:r>
              <a:rPr lang="en-US" altLang="en-US" sz="1400" dirty="0"/>
              <a:t>(eV)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06684361-0602-DE4A-961F-39A8E2D6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4" y="52151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90°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9EDE428D-D67B-F547-897A-45B94077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13" y="5909854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 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C2989A-BEA2-7448-8B62-4D7C4AC4C7BA}"/>
              </a:ext>
            </a:extLst>
          </p:cNvPr>
          <p:cNvCxnSpPr/>
          <p:nvPr/>
        </p:nvCxnSpPr>
        <p:spPr>
          <a:xfrm>
            <a:off x="3218688" y="900536"/>
            <a:ext cx="0" cy="55819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4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9D1703B-31F5-624D-A26B-ABFC62638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68" y="1656949"/>
            <a:ext cx="1863372" cy="3010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0981E-9AB1-5640-8C2A-BB42B714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47" y="-9117"/>
            <a:ext cx="10817506" cy="1057807"/>
          </a:xfrm>
        </p:spPr>
        <p:txBody>
          <a:bodyPr>
            <a:normAutofit/>
          </a:bodyPr>
          <a:lstStyle/>
          <a:p>
            <a:r>
              <a:rPr lang="en-US" dirty="0"/>
              <a:t>THEMIS: Converging jets at the magnetopause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C5DDD-45A7-654D-9B57-3F28ACB421CD}"/>
              </a:ext>
            </a:extLst>
          </p:cNvPr>
          <p:cNvSpPr txBox="1"/>
          <p:nvPr/>
        </p:nvSpPr>
        <p:spPr>
          <a:xfrm>
            <a:off x="5181992" y="211438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4A38C-9057-374C-8719-8BE373BA5BF3}"/>
              </a:ext>
            </a:extLst>
          </p:cNvPr>
          <p:cNvSpPr txBox="1"/>
          <p:nvPr/>
        </p:nvSpPr>
        <p:spPr>
          <a:xfrm>
            <a:off x="7297316" y="2564815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sheath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5CC0D0-A5CB-7940-A6D7-A608F921E8DF}"/>
              </a:ext>
            </a:extLst>
          </p:cNvPr>
          <p:cNvCxnSpPr/>
          <p:nvPr/>
        </p:nvCxnSpPr>
        <p:spPr>
          <a:xfrm>
            <a:off x="6389963" y="2007517"/>
            <a:ext cx="687645" cy="251851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65DF26-EC00-CC4C-A739-2A99B768C58E}"/>
              </a:ext>
            </a:extLst>
          </p:cNvPr>
          <p:cNvSpPr txBox="1"/>
          <p:nvPr/>
        </p:nvSpPr>
        <p:spPr>
          <a:xfrm>
            <a:off x="7116952" y="4200561"/>
            <a:ext cx="86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THEMIS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FBF0D3-CCEF-D545-B6C8-37FEECF74713}"/>
              </a:ext>
            </a:extLst>
          </p:cNvPr>
          <p:cNvCxnSpPr/>
          <p:nvPr/>
        </p:nvCxnSpPr>
        <p:spPr>
          <a:xfrm flipH="1" flipV="1">
            <a:off x="5628988" y="2987966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854F4B-EE47-4046-8893-DF6D8725E752}"/>
              </a:ext>
            </a:extLst>
          </p:cNvPr>
          <p:cNvCxnSpPr>
            <a:cxnSpLocks/>
          </p:cNvCxnSpPr>
          <p:nvPr/>
        </p:nvCxnSpPr>
        <p:spPr>
          <a:xfrm>
            <a:off x="5628988" y="3330866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847EF3-7511-F849-BBE6-1E8716376E9C}"/>
              </a:ext>
            </a:extLst>
          </p:cNvPr>
          <p:cNvSpPr txBox="1"/>
          <p:nvPr/>
        </p:nvSpPr>
        <p:spPr>
          <a:xfrm>
            <a:off x="5768021" y="3005527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EC8627-2095-2142-B72D-C28659EEBB5C}"/>
              </a:ext>
            </a:extLst>
          </p:cNvPr>
          <p:cNvSpPr txBox="1"/>
          <p:nvPr/>
        </p:nvSpPr>
        <p:spPr>
          <a:xfrm>
            <a:off x="5381338" y="2784766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AD33E7-3AA4-E444-857D-F8D591301EEC}"/>
              </a:ext>
            </a:extLst>
          </p:cNvPr>
          <p:cNvSpPr txBox="1"/>
          <p:nvPr/>
        </p:nvSpPr>
        <p:spPr>
          <a:xfrm>
            <a:off x="8628618" y="2315203"/>
            <a:ext cx="3136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explain thin current sheet and disconnection at interface</a:t>
            </a:r>
          </a:p>
        </p:txBody>
      </p:sp>
      <p:pic>
        <p:nvPicPr>
          <p:cNvPr id="36" name="Picture 35" descr="agu_themis_figure.tiff">
            <a:extLst>
              <a:ext uri="{FF2B5EF4-FFF2-40B4-BE49-F238E27FC236}">
                <a16:creationId xmlns:a16="http://schemas.microsoft.com/office/drawing/2014/main" id="{E4D103DD-93A1-1742-8445-40AC78457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4" y="851768"/>
            <a:ext cx="3981977" cy="3800978"/>
          </a:xfrm>
          <a:prstGeom prst="rect">
            <a:avLst/>
          </a:prstGeom>
        </p:spPr>
      </p:pic>
      <p:sp>
        <p:nvSpPr>
          <p:cNvPr id="39" name="TextBox 9">
            <a:extLst>
              <a:ext uri="{FF2B5EF4-FFF2-40B4-BE49-F238E27FC236}">
                <a16:creationId xmlns:a16="http://schemas.microsoft.com/office/drawing/2014/main" id="{159D4D1C-9DDB-7344-A9F4-6F45F62B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00" y="3363530"/>
            <a:ext cx="68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 </a:t>
            </a:r>
            <a:r>
              <a:rPr lang="en-US" sz="1400" b="1" dirty="0"/>
              <a:t>V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(km/s)</a:t>
            </a: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A84891AE-F550-7546-82E0-DD1FC22DA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08" y="2193457"/>
            <a:ext cx="51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sz="1400" b="1" dirty="0"/>
              <a:t>B</a:t>
            </a:r>
            <a:endParaRPr lang="en-US" sz="1400" b="1" baseline="-25000" dirty="0"/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52581AB9-C5E2-5C49-8386-D970D6AA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0" y="1159608"/>
            <a:ext cx="51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sz="1400" dirty="0"/>
              <a:t>|B|</a:t>
            </a:r>
          </a:p>
          <a:p>
            <a:pPr eaLnBrk="1" hangingPunct="1"/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AACE3307-7395-DA47-8FFA-239380B8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37" y="2712946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66FF33"/>
                </a:solidFill>
              </a:rPr>
              <a:t>B</a:t>
            </a:r>
            <a:r>
              <a:rPr lang="en-US" sz="1400" baseline="-25000" dirty="0">
                <a:solidFill>
                  <a:srgbClr val="66FF33"/>
                </a:solidFill>
              </a:rPr>
              <a:t>Y</a:t>
            </a: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184E0442-309E-264E-8223-8FC35F5C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12" y="2409734"/>
            <a:ext cx="384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X</a:t>
            </a:r>
            <a:endParaRPr lang="en-US" sz="1400" dirty="0">
              <a:solidFill>
                <a:srgbClr val="0066FF"/>
              </a:solidFill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7A51632F-ADBF-004F-A988-54153C8B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287" y="3006634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07C2EF33-6833-B942-98B5-03C5607A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37" y="3787684"/>
            <a:ext cx="390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52" name="Picture 36" descr="superthermal.tiff">
            <a:extLst>
              <a:ext uri="{FF2B5EF4-FFF2-40B4-BE49-F238E27FC236}">
                <a16:creationId xmlns:a16="http://schemas.microsoft.com/office/drawing/2014/main" id="{E36BD5BD-C79E-614B-A0D0-6249BF208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9"/>
          <a:stretch/>
        </p:blipFill>
        <p:spPr bwMode="auto">
          <a:xfrm>
            <a:off x="346487" y="4348206"/>
            <a:ext cx="4555203" cy="2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7">
            <a:extLst>
              <a:ext uri="{FF2B5EF4-FFF2-40B4-BE49-F238E27FC236}">
                <a16:creationId xmlns:a16="http://schemas.microsoft.com/office/drawing/2014/main" id="{B8AEAE0E-4FC5-BA4D-BCC0-63AF24BB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57" y="45356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180°</a:t>
            </a:r>
          </a:p>
          <a:p>
            <a:pPr eaLnBrk="1" hangingPunct="1"/>
            <a:r>
              <a:rPr lang="en-US" altLang="en-US" sz="1400" dirty="0"/>
              <a:t>(eV)</a:t>
            </a:r>
          </a:p>
        </p:txBody>
      </p:sp>
      <p:sp>
        <p:nvSpPr>
          <p:cNvPr id="54" name="TextBox 8">
            <a:extLst>
              <a:ext uri="{FF2B5EF4-FFF2-40B4-BE49-F238E27FC236}">
                <a16:creationId xmlns:a16="http://schemas.microsoft.com/office/drawing/2014/main" id="{98F25B41-6A55-5743-A142-94D2B500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4" y="5215123"/>
            <a:ext cx="55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90°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00BC5CA2-A4C3-254F-BBBE-CD239690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13" y="5909854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 0°</a:t>
            </a:r>
          </a:p>
          <a:p>
            <a:pPr eaLnBrk="1" hangingPunct="1"/>
            <a:r>
              <a:rPr lang="en-US" altLang="en-US" sz="1400"/>
              <a:t>(eV)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F781E-6619-8B45-8AAC-350C288EFBF1}"/>
              </a:ext>
            </a:extLst>
          </p:cNvPr>
          <p:cNvCxnSpPr/>
          <p:nvPr/>
        </p:nvCxnSpPr>
        <p:spPr>
          <a:xfrm>
            <a:off x="3218688" y="900536"/>
            <a:ext cx="0" cy="55819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3F99C1C-CB66-3E42-9304-946D3F0AE66F}"/>
              </a:ext>
            </a:extLst>
          </p:cNvPr>
          <p:cNvSpPr/>
          <p:nvPr/>
        </p:nvSpPr>
        <p:spPr>
          <a:xfrm>
            <a:off x="6866106" y="5031482"/>
            <a:ext cx="4963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Can the thin current sheet reconnect? </a:t>
            </a:r>
          </a:p>
        </p:txBody>
      </p:sp>
    </p:spTree>
    <p:extLst>
      <p:ext uri="{BB962C8B-B14F-4D97-AF65-F5344CB8AC3E}">
        <p14:creationId xmlns:p14="http://schemas.microsoft.com/office/powerpoint/2010/main" val="146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BDA267-4952-D540-8EB9-FC5C20CC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147917"/>
            <a:ext cx="11724769" cy="1325563"/>
          </a:xfrm>
        </p:spPr>
        <p:txBody>
          <a:bodyPr/>
          <a:lstStyle/>
          <a:p>
            <a:r>
              <a:rPr lang="en-US" dirty="0"/>
              <a:t>MMS: Reconnection in the interface current sheet</a:t>
            </a:r>
          </a:p>
        </p:txBody>
      </p:sp>
      <p:pic>
        <p:nvPicPr>
          <p:cNvPr id="5" name="Picture 4" descr="AGUtalk_event1_simplified02.tiff">
            <a:extLst>
              <a:ext uri="{FF2B5EF4-FFF2-40B4-BE49-F238E27FC236}">
                <a16:creationId xmlns:a16="http://schemas.microsoft.com/office/drawing/2014/main" id="{3251124F-FAFD-A24D-907F-34559BCA4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7100"/>
            <a:ext cx="3760470" cy="5840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EE113-B284-5D4C-BB6C-3791F5D05DE4}"/>
              </a:ext>
            </a:extLst>
          </p:cNvPr>
          <p:cNvSpPr txBox="1"/>
          <p:nvPr/>
        </p:nvSpPr>
        <p:spPr>
          <a:xfrm>
            <a:off x="317500" y="1193800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|B|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69BC4-1D59-B242-9E51-34137CA83E70}"/>
              </a:ext>
            </a:extLst>
          </p:cNvPr>
          <p:cNvSpPr txBox="1"/>
          <p:nvPr/>
        </p:nvSpPr>
        <p:spPr>
          <a:xfrm>
            <a:off x="368300" y="2019300"/>
            <a:ext cx="51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/>
              <a:t>B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nT</a:t>
            </a:r>
            <a:r>
              <a:rPr lang="en-US" sz="1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163C7-1101-3F48-9EB2-6E16F63244D6}"/>
              </a:ext>
            </a:extLst>
          </p:cNvPr>
          <p:cNvSpPr txBox="1"/>
          <p:nvPr/>
        </p:nvSpPr>
        <p:spPr>
          <a:xfrm>
            <a:off x="279400" y="2971800"/>
            <a:ext cx="696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</a:t>
            </a:r>
            <a:r>
              <a:rPr lang="en-US" sz="1400" b="1" dirty="0"/>
              <a:t>V</a:t>
            </a:r>
            <a:r>
              <a:rPr lang="en-US" sz="1400" b="1" baseline="-25000" dirty="0"/>
              <a:t>i</a:t>
            </a:r>
          </a:p>
          <a:p>
            <a:r>
              <a:rPr lang="en-US" sz="1400" dirty="0"/>
              <a:t>(km/s)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E0777-CAC9-414A-B7CD-7984EE798B80}"/>
              </a:ext>
            </a:extLst>
          </p:cNvPr>
          <p:cNvSpPr txBox="1"/>
          <p:nvPr/>
        </p:nvSpPr>
        <p:spPr>
          <a:xfrm>
            <a:off x="342900" y="3810000"/>
            <a:ext cx="523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 err="1"/>
              <a:t>T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r>
              <a:rPr lang="en-US" sz="1400" dirty="0"/>
              <a:t>(</a:t>
            </a:r>
            <a:r>
              <a:rPr lang="en-US" sz="1400" dirty="0" err="1"/>
              <a:t>eV</a:t>
            </a:r>
            <a:r>
              <a:rPr lang="en-US" sz="1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928AC-53D7-5947-8E92-05C5442CC4C3}"/>
              </a:ext>
            </a:extLst>
          </p:cNvPr>
          <p:cNvSpPr txBox="1"/>
          <p:nvPr/>
        </p:nvSpPr>
        <p:spPr>
          <a:xfrm>
            <a:off x="152400" y="4699000"/>
            <a:ext cx="82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err="1"/>
              <a:t>j</a:t>
            </a:r>
            <a:r>
              <a:rPr lang="en-US" sz="1400" baseline="-25000" dirty="0" err="1"/>
              <a:t>curlB</a:t>
            </a:r>
            <a:endParaRPr lang="en-US" sz="1400" baseline="-25000" dirty="0"/>
          </a:p>
          <a:p>
            <a:r>
              <a:rPr lang="en-US" sz="1400" dirty="0"/>
              <a:t>(</a:t>
            </a:r>
            <a:r>
              <a:rPr lang="en-US" sz="1400" dirty="0" err="1"/>
              <a:t>μA</a:t>
            </a:r>
            <a:r>
              <a:rPr lang="en-US" sz="1400" dirty="0"/>
              <a:t> m</a:t>
            </a:r>
            <a:r>
              <a:rPr lang="en-US" sz="1400" baseline="30000" dirty="0"/>
              <a:t>-2</a:t>
            </a:r>
            <a:r>
              <a:rPr lang="en-US" sz="1400" dirty="0"/>
              <a:t>)</a:t>
            </a:r>
            <a:endParaRPr lang="en-US" sz="1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43B5F-4E3A-504A-998A-7CEC2D8EA2C2}"/>
              </a:ext>
            </a:extLst>
          </p:cNvPr>
          <p:cNvSpPr txBox="1"/>
          <p:nvPr/>
        </p:nvSpPr>
        <p:spPr>
          <a:xfrm>
            <a:off x="177800" y="5524500"/>
            <a:ext cx="77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 E</a:t>
            </a:r>
          </a:p>
          <a:p>
            <a:r>
              <a:rPr lang="en-US" sz="1400" dirty="0"/>
              <a:t>(mV/m)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861FC-885F-704A-BDBC-C69166F0C437}"/>
              </a:ext>
            </a:extLst>
          </p:cNvPr>
          <p:cNvSpPr txBox="1"/>
          <p:nvPr/>
        </p:nvSpPr>
        <p:spPr>
          <a:xfrm>
            <a:off x="1367166" y="2159000"/>
            <a:ext cx="84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B</a:t>
            </a:r>
            <a:r>
              <a:rPr lang="en-US" sz="1400" baseline="-25000" dirty="0">
                <a:solidFill>
                  <a:srgbClr val="0066FF"/>
                </a:solidFill>
              </a:rPr>
              <a:t>X </a:t>
            </a:r>
            <a:r>
              <a:rPr lang="en-US" sz="1400" dirty="0">
                <a:solidFill>
                  <a:srgbClr val="1D9412"/>
                </a:solidFill>
              </a:rPr>
              <a:t>B</a:t>
            </a:r>
            <a:r>
              <a:rPr lang="en-US" sz="1400" baseline="-25000" dirty="0">
                <a:solidFill>
                  <a:srgbClr val="1D9412"/>
                </a:solidFill>
              </a:rPr>
              <a:t>Y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34171-E1CA-0C48-80C3-6A5324EC835E}"/>
              </a:ext>
            </a:extLst>
          </p:cNvPr>
          <p:cNvSpPr txBox="1"/>
          <p:nvPr/>
        </p:nvSpPr>
        <p:spPr>
          <a:xfrm>
            <a:off x="1278266" y="33782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V</a:t>
            </a:r>
            <a:r>
              <a:rPr lang="en-US" sz="1400" baseline="-25000" dirty="0">
                <a:solidFill>
                  <a:srgbClr val="0066FF"/>
                </a:solidFill>
              </a:rPr>
              <a:t>X  </a:t>
            </a:r>
            <a:r>
              <a:rPr lang="en-US" sz="1400" dirty="0">
                <a:solidFill>
                  <a:srgbClr val="1D9412"/>
                </a:solidFill>
              </a:rPr>
              <a:t>V</a:t>
            </a:r>
            <a:r>
              <a:rPr lang="en-US" sz="1400" baseline="-25000" dirty="0">
                <a:solidFill>
                  <a:srgbClr val="1D9412"/>
                </a:solidFill>
              </a:rPr>
              <a:t>Y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 V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4FE02-9716-DB4D-98A1-545A425C5E99}"/>
              </a:ext>
            </a:extLst>
          </p:cNvPr>
          <p:cNvSpPr txBox="1"/>
          <p:nvPr/>
        </p:nvSpPr>
        <p:spPr>
          <a:xfrm>
            <a:off x="1265566" y="5956300"/>
            <a:ext cx="84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E</a:t>
            </a:r>
            <a:r>
              <a:rPr lang="en-US" sz="1400" baseline="-25000" dirty="0">
                <a:solidFill>
                  <a:srgbClr val="0066FF"/>
                </a:solidFill>
              </a:rPr>
              <a:t>X </a:t>
            </a:r>
            <a:r>
              <a:rPr lang="en-US" sz="1400" dirty="0">
                <a:solidFill>
                  <a:srgbClr val="1D9412"/>
                </a:solidFill>
              </a:rPr>
              <a:t>E</a:t>
            </a:r>
            <a:r>
              <a:rPr lang="en-US" sz="1400" baseline="-25000" dirty="0">
                <a:solidFill>
                  <a:srgbClr val="1D9412"/>
                </a:solidFill>
              </a:rPr>
              <a:t>Y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49EBFE-C74A-C64E-A9A6-0F0998AC045D}"/>
              </a:ext>
            </a:extLst>
          </p:cNvPr>
          <p:cNvSpPr txBox="1"/>
          <p:nvPr/>
        </p:nvSpPr>
        <p:spPr>
          <a:xfrm>
            <a:off x="3889386" y="1377567"/>
            <a:ext cx="22733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rope-like structure</a:t>
            </a:r>
          </a:p>
          <a:p>
            <a:endParaRPr lang="en-US" sz="800" dirty="0"/>
          </a:p>
          <a:p>
            <a:r>
              <a:rPr lang="en-US" dirty="0"/>
              <a:t>Thin (~2 s, 2.5 d</a:t>
            </a:r>
            <a:r>
              <a:rPr lang="en-US" baseline="-25000" dirty="0"/>
              <a:t>i</a:t>
            </a:r>
            <a:r>
              <a:rPr lang="en-US" dirty="0"/>
              <a:t>)  current sheet at center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V</a:t>
            </a:r>
            <a:r>
              <a:rPr lang="en-US" baseline="-25000" dirty="0"/>
              <a:t>X</a:t>
            </a:r>
            <a:r>
              <a:rPr lang="en-US" dirty="0"/>
              <a:t> jet indicates reconnection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Electron heating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 current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Large electric field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B77C7-509C-6B4F-A95D-8E0311C974E1}"/>
              </a:ext>
            </a:extLst>
          </p:cNvPr>
          <p:cNvCxnSpPr/>
          <p:nvPr/>
        </p:nvCxnSpPr>
        <p:spPr>
          <a:xfrm flipH="1">
            <a:off x="2755900" y="3530600"/>
            <a:ext cx="355600" cy="2540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4618A4-CC4D-084A-A4D6-F739EBF0F806}"/>
              </a:ext>
            </a:extLst>
          </p:cNvPr>
          <p:cNvCxnSpPr/>
          <p:nvPr/>
        </p:nvCxnSpPr>
        <p:spPr>
          <a:xfrm flipH="1">
            <a:off x="2768600" y="3860800"/>
            <a:ext cx="355600" cy="2540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AAC2B8-8613-074B-B475-604E2448E1C7}"/>
              </a:ext>
            </a:extLst>
          </p:cNvPr>
          <p:cNvCxnSpPr/>
          <p:nvPr/>
        </p:nvCxnSpPr>
        <p:spPr>
          <a:xfrm flipH="1">
            <a:off x="2768600" y="4711700"/>
            <a:ext cx="355600" cy="2540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D2BBC5-8960-D041-8BF4-6A3893A45361}"/>
              </a:ext>
            </a:extLst>
          </p:cNvPr>
          <p:cNvCxnSpPr/>
          <p:nvPr/>
        </p:nvCxnSpPr>
        <p:spPr>
          <a:xfrm flipH="1">
            <a:off x="2743200" y="6210300"/>
            <a:ext cx="355600" cy="2540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9592DE-AB3A-8F43-9CED-42C0AF085CBF}"/>
              </a:ext>
            </a:extLst>
          </p:cNvPr>
          <p:cNvCxnSpPr/>
          <p:nvPr/>
        </p:nvCxnSpPr>
        <p:spPr>
          <a:xfrm>
            <a:off x="2404003" y="2256704"/>
            <a:ext cx="281577" cy="14757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C863F8-7ABD-F44C-B300-830AEC572569}"/>
              </a:ext>
            </a:extLst>
          </p:cNvPr>
          <p:cNvSpPr txBox="1"/>
          <p:nvPr/>
        </p:nvSpPr>
        <p:spPr>
          <a:xfrm>
            <a:off x="1326785" y="5157805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j</a:t>
            </a:r>
            <a:r>
              <a:rPr lang="en-US" sz="1400" baseline="-25000" dirty="0" err="1">
                <a:solidFill>
                  <a:srgbClr val="0066FF"/>
                </a:solidFill>
              </a:rPr>
              <a:t>X</a:t>
            </a:r>
            <a:r>
              <a:rPr lang="en-US" sz="1400" baseline="-250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1D9412"/>
                </a:solidFill>
              </a:rPr>
              <a:t>j</a:t>
            </a:r>
            <a:r>
              <a:rPr lang="en-US" sz="1400" baseline="-25000" dirty="0" err="1">
                <a:solidFill>
                  <a:srgbClr val="1D9412"/>
                </a:solidFill>
              </a:rPr>
              <a:t>Y</a:t>
            </a:r>
            <a:r>
              <a:rPr lang="en-US" sz="1400" baseline="-25000" dirty="0">
                <a:solidFill>
                  <a:srgbClr val="22AC15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j</a:t>
            </a:r>
            <a:r>
              <a:rPr lang="en-US" sz="1400" baseline="-25000" dirty="0" err="1">
                <a:solidFill>
                  <a:srgbClr val="FF0000"/>
                </a:solidFill>
              </a:rPr>
              <a:t>Z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30DB6C-5227-5C42-92F7-55A385D8F495}"/>
              </a:ext>
            </a:extLst>
          </p:cNvPr>
          <p:cNvSpPr txBox="1"/>
          <p:nvPr/>
        </p:nvSpPr>
        <p:spPr>
          <a:xfrm>
            <a:off x="1182100" y="377861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66FF"/>
                </a:solidFill>
              </a:rPr>
              <a:t>T</a:t>
            </a:r>
            <a:r>
              <a:rPr lang="en-US" sz="1200" baseline="-25000" dirty="0" err="1">
                <a:solidFill>
                  <a:srgbClr val="0066FF"/>
                </a:solidFill>
              </a:rPr>
              <a:t>e,perp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43D93-B20A-5149-90C7-7AB26E9DF385}"/>
              </a:ext>
            </a:extLst>
          </p:cNvPr>
          <p:cNvSpPr txBox="1"/>
          <p:nvPr/>
        </p:nvSpPr>
        <p:spPr>
          <a:xfrm>
            <a:off x="1719890" y="377798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</a:t>
            </a:r>
            <a:r>
              <a:rPr lang="en-US" sz="1200" baseline="-25000" dirty="0" err="1">
                <a:solidFill>
                  <a:srgbClr val="FF0000"/>
                </a:solidFill>
              </a:rPr>
              <a:t>e</a:t>
            </a:r>
            <a:r>
              <a:rPr lang="en-US" sz="1200" baseline="-25000" dirty="0">
                <a:solidFill>
                  <a:srgbClr val="FF0000"/>
                </a:solidFill>
              </a:rPr>
              <a:t>||</a:t>
            </a:r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2CF47C-576F-1941-A2A4-30856FC7A4C5}"/>
              </a:ext>
            </a:extLst>
          </p:cNvPr>
          <p:cNvSpPr/>
          <p:nvPr/>
        </p:nvSpPr>
        <p:spPr>
          <a:xfrm>
            <a:off x="4673406" y="6398498"/>
            <a:ext cx="222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Øieroset</a:t>
            </a:r>
            <a:r>
              <a:rPr lang="en-US" dirty="0"/>
              <a:t> et al., 2016)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D818B8-F49F-6744-82A1-D4C75E59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32" y="1193800"/>
            <a:ext cx="1863372" cy="30100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88027AC-12B2-0444-805D-C7F21D14C766}"/>
              </a:ext>
            </a:extLst>
          </p:cNvPr>
          <p:cNvSpPr/>
          <p:nvPr/>
        </p:nvSpPr>
        <p:spPr>
          <a:xfrm>
            <a:off x="9647890" y="2059519"/>
            <a:ext cx="680942" cy="444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D384A6-5530-5D46-B74B-E925FDE1B3B0}"/>
              </a:ext>
            </a:extLst>
          </p:cNvPr>
          <p:cNvSpPr txBox="1"/>
          <p:nvPr/>
        </p:nvSpPr>
        <p:spPr>
          <a:xfrm>
            <a:off x="7449418" y="1689662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sphere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FADC6-2D78-8D4F-9D79-71F87DF5A02E}"/>
              </a:ext>
            </a:extLst>
          </p:cNvPr>
          <p:cNvSpPr txBox="1"/>
          <p:nvPr/>
        </p:nvSpPr>
        <p:spPr>
          <a:xfrm>
            <a:off x="9612880" y="2101666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magneto-</a:t>
            </a:r>
          </a:p>
          <a:p>
            <a:r>
              <a:rPr lang="en-US" sz="1400" dirty="0"/>
              <a:t>sheath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E3C4CD-0291-634C-95BB-A840277DF69B}"/>
              </a:ext>
            </a:extLst>
          </p:cNvPr>
          <p:cNvCxnSpPr>
            <a:cxnSpLocks/>
          </p:cNvCxnSpPr>
          <p:nvPr/>
        </p:nvCxnSpPr>
        <p:spPr>
          <a:xfrm>
            <a:off x="8537134" y="1259968"/>
            <a:ext cx="1075746" cy="294389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796933-54BA-CC40-8281-9FCCCCBD93DE}"/>
              </a:ext>
            </a:extLst>
          </p:cNvPr>
          <p:cNvSpPr txBox="1"/>
          <p:nvPr/>
        </p:nvSpPr>
        <p:spPr>
          <a:xfrm>
            <a:off x="8062822" y="102676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3ECC25-748A-244E-AEFE-7C59240B50C6}"/>
              </a:ext>
            </a:extLst>
          </p:cNvPr>
          <p:cNvSpPr txBox="1"/>
          <p:nvPr/>
        </p:nvSpPr>
        <p:spPr>
          <a:xfrm>
            <a:off x="8144302" y="5157805"/>
            <a:ext cx="3007176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Reconnection between interlinked magnetic fields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A8A34B-A7C4-0046-805C-890DC4533108}"/>
              </a:ext>
            </a:extLst>
          </p:cNvPr>
          <p:cNvCxnSpPr/>
          <p:nvPr/>
        </p:nvCxnSpPr>
        <p:spPr>
          <a:xfrm flipH="1" flipV="1">
            <a:off x="7896700" y="2439326"/>
            <a:ext cx="12700" cy="3429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CC6CF7-8662-C249-9CFB-EB8A5E742A4E}"/>
              </a:ext>
            </a:extLst>
          </p:cNvPr>
          <p:cNvCxnSpPr>
            <a:cxnSpLocks/>
          </p:cNvCxnSpPr>
          <p:nvPr/>
        </p:nvCxnSpPr>
        <p:spPr>
          <a:xfrm>
            <a:off x="7896700" y="2782226"/>
            <a:ext cx="3429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>
            <a:outerShdw blurRad="40000" dist="200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D9F32BC-C865-1C48-B81B-E65A1CDC4430}"/>
              </a:ext>
            </a:extLst>
          </p:cNvPr>
          <p:cNvSpPr txBox="1"/>
          <p:nvPr/>
        </p:nvSpPr>
        <p:spPr>
          <a:xfrm>
            <a:off x="8035733" y="2456887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7A412B-6A64-EF4E-B0DB-564BC28C53BF}"/>
              </a:ext>
            </a:extLst>
          </p:cNvPr>
          <p:cNvSpPr txBox="1"/>
          <p:nvPr/>
        </p:nvSpPr>
        <p:spPr>
          <a:xfrm>
            <a:off x="7649050" y="2236126"/>
            <a:ext cx="294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61497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19594</TotalTime>
  <Words>1504</Words>
  <Application>Microsoft Macintosh PowerPoint</Application>
  <PresentationFormat>Widescreen</PresentationFormat>
  <Paragraphs>419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Reconnection with magnetic flux pileup at the interface of interlinked flux tubes</vt:lpstr>
      <vt:lpstr>Outline</vt:lpstr>
      <vt:lpstr>THEMIS: Bi-directional jets at the magnetopause</vt:lpstr>
      <vt:lpstr>THEMIS: Three-spacecraft observations</vt:lpstr>
      <vt:lpstr>THEMIS: Converging jets</vt:lpstr>
      <vt:lpstr>Interlinked flux tubes</vt:lpstr>
      <vt:lpstr>THEMIS: Converging jets at the magnetopause</vt:lpstr>
      <vt:lpstr>THEMIS: Converging jets at the magnetopause</vt:lpstr>
      <vt:lpstr>MMS: Reconnection in the interface current sheet</vt:lpstr>
      <vt:lpstr>Detailed thin current sheet observations and comparison with simulations</vt:lpstr>
      <vt:lpstr>Four converging jet events</vt:lpstr>
      <vt:lpstr>Reconnection occurrence depends on Δb and magnetic shear </vt:lpstr>
      <vt:lpstr>PowerPoint Presentation</vt:lpstr>
      <vt:lpstr>Effect of B pileup on Δβ and shear </vt:lpstr>
      <vt:lpstr>Effect of B pileup on Δβ and shear </vt:lpstr>
      <vt:lpstr>Effect of B pileup on Δβ and shear </vt:lpstr>
      <vt:lpstr>Electron heating</vt:lpstr>
      <vt:lpstr>Electron heating is function of available magnetic energy per particle</vt:lpstr>
      <vt:lpstr>Electron heating is function of available magnetic energy per particle</vt:lpstr>
      <vt:lpstr>Conclusions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between multiple X-lines in 3D </dc:title>
  <dc:creator>Marit OIEROSET</dc:creator>
  <cp:lastModifiedBy>Marit OIEROSET</cp:lastModifiedBy>
  <cp:revision>292</cp:revision>
  <dcterms:created xsi:type="dcterms:W3CDTF">2019-01-28T17:39:28Z</dcterms:created>
  <dcterms:modified xsi:type="dcterms:W3CDTF">2019-02-25T16:40:14Z</dcterms:modified>
</cp:coreProperties>
</file>