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82" r:id="rId3"/>
    <p:sldId id="293" r:id="rId4"/>
    <p:sldId id="283" r:id="rId5"/>
    <p:sldId id="284" r:id="rId6"/>
    <p:sldId id="285" r:id="rId7"/>
    <p:sldId id="288" r:id="rId8"/>
    <p:sldId id="286" r:id="rId9"/>
    <p:sldId id="292" r:id="rId10"/>
    <p:sldId id="287" r:id="rId11"/>
    <p:sldId id="289" r:id="rId12"/>
    <p:sldId id="290"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06" autoAdjust="0"/>
    <p:restoredTop sz="94660"/>
  </p:normalViewPr>
  <p:slideViewPr>
    <p:cSldViewPr snapToGrid="0">
      <p:cViewPr varScale="1">
        <p:scale>
          <a:sx n="84" d="100"/>
          <a:sy n="84" d="100"/>
        </p:scale>
        <p:origin x="564" y="56"/>
      </p:cViewPr>
      <p:guideLst/>
    </p:cSldViewPr>
  </p:slideViewPr>
  <p:notesTextViewPr>
    <p:cViewPr>
      <p:scale>
        <a:sx n="1" d="1"/>
        <a:sy n="1" d="1"/>
      </p:scale>
      <p:origin x="0" y="0"/>
    </p:cViewPr>
  </p:notesTextViewPr>
  <p:sorterViewPr>
    <p:cViewPr>
      <p:scale>
        <a:sx n="100" d="100"/>
        <a:sy n="100" d="100"/>
      </p:scale>
      <p:origin x="0" y="-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51E856F-2DC9-43E9-827B-C162349F15FC}" type="datetimeFigureOut">
              <a:rPr lang="en-US" smtClean="0"/>
              <a:t>2/19/2019</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4E97CE6-4532-43BC-9235-07FCC2554333}" type="slidenum">
              <a:rPr lang="en-US" smtClean="0"/>
              <a:t>‹#›</a:t>
            </a:fld>
            <a:endParaRPr lang="en-US"/>
          </a:p>
        </p:txBody>
      </p:sp>
    </p:spTree>
    <p:extLst>
      <p:ext uri="{BB962C8B-B14F-4D97-AF65-F5344CB8AC3E}">
        <p14:creationId xmlns:p14="http://schemas.microsoft.com/office/powerpoint/2010/main" val="3863209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582A712B-C366-474F-883C-C2724B03301C}" type="datetimeFigureOut">
              <a:rPr lang="en-GB" smtClean="0"/>
              <a:t>19/02/2019</a:t>
            </a:fld>
            <a:endParaRPr lang="en-GB"/>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972FB23-241D-4381-BA03-3A5FC3FC5EA1}" type="slidenum">
              <a:rPr lang="en-GB" smtClean="0"/>
              <a:t>‹#›</a:t>
            </a:fld>
            <a:endParaRPr lang="en-GB"/>
          </a:p>
        </p:txBody>
      </p:sp>
    </p:spTree>
    <p:extLst>
      <p:ext uri="{BB962C8B-B14F-4D97-AF65-F5344CB8AC3E}">
        <p14:creationId xmlns:p14="http://schemas.microsoft.com/office/powerpoint/2010/main" val="241130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GB" dirty="0" smtClean="0"/>
              <a:t>Fall AGU 2018</a:t>
            </a:r>
            <a:endParaRPr lang="en-GB" dirty="0"/>
          </a:p>
        </p:txBody>
      </p:sp>
      <p:sp>
        <p:nvSpPr>
          <p:cNvPr id="6" name="Slide Number Placeholder 5"/>
          <p:cNvSpPr>
            <a:spLocks noGrp="1"/>
          </p:cNvSpPr>
          <p:nvPr>
            <p:ph type="sldNum" sz="quarter" idx="12"/>
          </p:nvPr>
        </p:nvSpPr>
        <p:spPr/>
        <p:txBody>
          <a:bodyPr/>
          <a:lstStyle/>
          <a:p>
            <a:fld id="{642DAD84-61FA-455D-89CA-E61624E3F060}" type="slidenum">
              <a:rPr lang="en-GB" smtClean="0"/>
              <a:t>‹#›</a:t>
            </a:fld>
            <a:endParaRPr lang="en-GB" dirty="0"/>
          </a:p>
        </p:txBody>
      </p:sp>
    </p:spTree>
    <p:extLst>
      <p:ext uri="{BB962C8B-B14F-4D97-AF65-F5344CB8AC3E}">
        <p14:creationId xmlns:p14="http://schemas.microsoft.com/office/powerpoint/2010/main" val="285227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1689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36933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41588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273968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60282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lang="en-GB"/>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214796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lang="en-GB"/>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lvl1pPr>
              <a:defRPr sz="1400"/>
            </a:lvl1pPr>
          </a:lstStyle>
          <a:p>
            <a:fld id="{642DAD84-61FA-455D-89CA-E61624E3F060}" type="slidenum">
              <a:rPr lang="en-GB" smtClean="0"/>
              <a:pPr/>
              <a:t>‹#›</a:t>
            </a:fld>
            <a:endParaRPr lang="en-GB" dirty="0"/>
          </a:p>
        </p:txBody>
      </p:sp>
    </p:spTree>
    <p:extLst>
      <p:ext uri="{BB962C8B-B14F-4D97-AF65-F5344CB8AC3E}">
        <p14:creationId xmlns:p14="http://schemas.microsoft.com/office/powerpoint/2010/main" val="23940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84011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171256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42DAD84-61FA-455D-89CA-E61624E3F060}" type="slidenum">
              <a:rPr lang="en-GB" smtClean="0"/>
              <a:t>‹#›</a:t>
            </a:fld>
            <a:endParaRPr lang="en-GB"/>
          </a:p>
        </p:txBody>
      </p:sp>
    </p:spTree>
    <p:extLst>
      <p:ext uri="{BB962C8B-B14F-4D97-AF65-F5344CB8AC3E}">
        <p14:creationId xmlns:p14="http://schemas.microsoft.com/office/powerpoint/2010/main" val="310140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GB" dirty="0"/>
          </a:p>
        </p:txBody>
      </p:sp>
      <p:pic>
        <p:nvPicPr>
          <p:cNvPr id="1026" name="Picture 2" descr="Image result for lasp"/>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450" y="6216021"/>
            <a:ext cx="2941169" cy="64578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2280" y="6127288"/>
            <a:ext cx="12192000" cy="6812"/>
            <a:chOff x="0" y="6139272"/>
            <a:chExt cx="9144000" cy="6812"/>
          </a:xfrm>
        </p:grpSpPr>
        <p:cxnSp>
          <p:nvCxnSpPr>
            <p:cNvPr id="16" name="Straight Connector 15"/>
            <p:cNvCxnSpPr/>
            <p:nvPr userDrawn="1"/>
          </p:nvCxnSpPr>
          <p:spPr>
            <a:xfrm>
              <a:off x="0" y="6146084"/>
              <a:ext cx="9144000" cy="0"/>
            </a:xfrm>
            <a:prstGeom prst="line">
              <a:avLst/>
            </a:prstGeom>
            <a:ln w="139700"/>
          </p:spPr>
          <p:style>
            <a:lnRef idx="3">
              <a:schemeClr val="dk1"/>
            </a:lnRef>
            <a:fillRef idx="0">
              <a:schemeClr val="dk1"/>
            </a:fillRef>
            <a:effectRef idx="2">
              <a:schemeClr val="dk1"/>
            </a:effectRef>
            <a:fontRef idx="minor">
              <a:schemeClr val="tx1"/>
            </a:fontRef>
          </p:style>
        </p:cxnSp>
        <p:cxnSp>
          <p:nvCxnSpPr>
            <p:cNvPr id="17" name="Straight Connector 16"/>
            <p:cNvCxnSpPr/>
            <p:nvPr userDrawn="1"/>
          </p:nvCxnSpPr>
          <p:spPr>
            <a:xfrm>
              <a:off x="0" y="6139272"/>
              <a:ext cx="9144000" cy="0"/>
            </a:xfrm>
            <a:prstGeom prst="line">
              <a:avLst/>
            </a:prstGeom>
            <a:ln w="69850">
              <a:solidFill>
                <a:srgbClr val="D0BA8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userDrawn="1"/>
        </p:nvSpPr>
        <p:spPr>
          <a:xfrm>
            <a:off x="3677223" y="6352145"/>
            <a:ext cx="4713280" cy="338554"/>
          </a:xfrm>
          <a:prstGeom prst="rect">
            <a:avLst/>
          </a:prstGeom>
          <a:noFill/>
        </p:spPr>
        <p:txBody>
          <a:bodyPr wrap="square" rtlCol="0">
            <a:spAutoFit/>
          </a:bodyPr>
          <a:lstStyle/>
          <a:p>
            <a:pPr algn="ctr"/>
            <a:r>
              <a:rPr lang="en-US" sz="1600" i="1" dirty="0" smtClean="0"/>
              <a:t>MMS Community Workshop,</a:t>
            </a:r>
            <a:r>
              <a:rPr lang="en-US" sz="1600" i="1" baseline="0" dirty="0" smtClean="0"/>
              <a:t> Yosemite, February 2019</a:t>
            </a:r>
            <a:endParaRPr lang="en-US" sz="1600" i="1"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41698" y="6219945"/>
            <a:ext cx="794142" cy="594840"/>
          </a:xfrm>
          <a:prstGeom prst="rect">
            <a:avLst/>
          </a:prstGeom>
        </p:spPr>
      </p:pic>
    </p:spTree>
    <p:extLst>
      <p:ext uri="{BB962C8B-B14F-4D97-AF65-F5344CB8AC3E}">
        <p14:creationId xmlns:p14="http://schemas.microsoft.com/office/powerpoint/2010/main" val="424225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2"/>
            <a:ext cx="10363200" cy="4344415"/>
          </a:xfrm>
        </p:spPr>
        <p:txBody>
          <a:bodyPr>
            <a:normAutofit fontScale="90000"/>
          </a:bodyPr>
          <a:lstStyle/>
          <a:p>
            <a:r>
              <a:rPr lang="en-US" sz="4900" dirty="0" smtClean="0"/>
              <a:t>High-resolution measurements of the cross-shock potential, ion reflection, and electron heating at an interplanetary shock by MMS</a:t>
            </a:r>
            <a:r>
              <a:rPr lang="en-US" sz="1200" dirty="0" smtClean="0"/>
              <a:t/>
            </a:r>
            <a:br>
              <a:rPr lang="en-US" sz="1200" dirty="0" smtClean="0"/>
            </a:br>
            <a:r>
              <a:rPr lang="en-US" sz="1200" dirty="0"/>
              <a:t/>
            </a:r>
            <a:br>
              <a:rPr lang="en-US" sz="1200" dirty="0"/>
            </a:br>
            <a:r>
              <a:rPr lang="en-US" sz="2200" b="1" i="1" dirty="0" smtClean="0"/>
              <a:t>Steven </a:t>
            </a:r>
            <a:r>
              <a:rPr lang="en-US" sz="2200" b="1" i="1" dirty="0"/>
              <a:t>J Schwartz</a:t>
            </a:r>
            <a:r>
              <a:rPr lang="en-US" sz="2200" i="1" baseline="30000" dirty="0"/>
              <a:t>1</a:t>
            </a:r>
            <a:r>
              <a:rPr lang="en-US" sz="2200" i="1" dirty="0"/>
              <a:t>, Ian J Cohen</a:t>
            </a:r>
            <a:r>
              <a:rPr lang="en-US" sz="2200" i="1" baseline="30000" dirty="0"/>
              <a:t>2</a:t>
            </a:r>
            <a:r>
              <a:rPr lang="en-US" sz="2200" i="1" dirty="0"/>
              <a:t>, Robert </a:t>
            </a:r>
            <a:r>
              <a:rPr lang="en-US" sz="2200" i="1" dirty="0" smtClean="0"/>
              <a:t>Ergun</a:t>
            </a:r>
            <a:r>
              <a:rPr lang="en-US" sz="2200" i="1" baseline="30000" dirty="0"/>
              <a:t>1</a:t>
            </a:r>
            <a:r>
              <a:rPr lang="en-US" sz="2200" i="1" baseline="30000" dirty="0" smtClean="0"/>
              <a:t>,3</a:t>
            </a:r>
            <a:r>
              <a:rPr lang="en-US" sz="2200" i="1" dirty="0" smtClean="0"/>
              <a:t>, </a:t>
            </a:r>
            <a:r>
              <a:rPr lang="en-US" sz="2200" i="1" dirty="0"/>
              <a:t>Narges </a:t>
            </a:r>
            <a:r>
              <a:rPr lang="en-US" sz="2200" i="1" dirty="0" smtClean="0"/>
              <a:t>Ahmadi</a:t>
            </a:r>
            <a:r>
              <a:rPr lang="en-US" sz="2200" i="1" baseline="30000" dirty="0"/>
              <a:t>1</a:t>
            </a:r>
            <a:r>
              <a:rPr lang="en-US" sz="2200" i="1" dirty="0" smtClean="0"/>
              <a:t>, </a:t>
            </a:r>
            <a:r>
              <a:rPr lang="en-US" sz="2200" i="1" dirty="0"/>
              <a:t>Katherine </a:t>
            </a:r>
            <a:r>
              <a:rPr lang="en-US" sz="2200" i="1" dirty="0" smtClean="0"/>
              <a:t>Goodrich</a:t>
            </a:r>
            <a:r>
              <a:rPr lang="en-US" sz="2200" i="1" baseline="30000" dirty="0" smtClean="0"/>
              <a:t>1,4</a:t>
            </a:r>
            <a:r>
              <a:rPr lang="en-US" sz="2200" i="1" dirty="0" smtClean="0"/>
              <a:t>, </a:t>
            </a:r>
            <a:r>
              <a:rPr lang="en-US" sz="2200" i="1" dirty="0"/>
              <a:t>Hanying </a:t>
            </a:r>
            <a:r>
              <a:rPr lang="en-US" sz="2200" i="1" dirty="0" smtClean="0"/>
              <a:t>Wei</a:t>
            </a:r>
            <a:r>
              <a:rPr lang="en-US" sz="2200" i="1" baseline="30000" dirty="0"/>
              <a:t>5</a:t>
            </a:r>
            <a:r>
              <a:rPr lang="en-US" sz="2200" i="1" dirty="0" smtClean="0"/>
              <a:t>, </a:t>
            </a:r>
            <a:r>
              <a:rPr lang="en-US" sz="2200" i="1" dirty="0"/>
              <a:t>Brian J </a:t>
            </a:r>
            <a:r>
              <a:rPr lang="en-US" sz="2200" i="1" dirty="0" smtClean="0"/>
              <a:t>Anderson</a:t>
            </a:r>
            <a:r>
              <a:rPr lang="en-US" sz="2200" i="1" baseline="30000" dirty="0"/>
              <a:t>6</a:t>
            </a:r>
            <a:r>
              <a:rPr lang="en-US" sz="2200" i="1" dirty="0" smtClean="0"/>
              <a:t>, </a:t>
            </a:r>
            <a:r>
              <a:rPr lang="en-US" sz="2200" i="1" dirty="0"/>
              <a:t>Matthew R </a:t>
            </a:r>
            <a:r>
              <a:rPr lang="en-US" sz="2200" i="1" dirty="0" smtClean="0"/>
              <a:t>Argall</a:t>
            </a:r>
            <a:r>
              <a:rPr lang="en-US" sz="2200" i="1" baseline="30000" dirty="0"/>
              <a:t>7</a:t>
            </a:r>
            <a:r>
              <a:rPr lang="en-US" sz="2200" i="1" dirty="0" smtClean="0"/>
              <a:t>, </a:t>
            </a:r>
            <a:r>
              <a:rPr lang="en-US" sz="2200" i="1" dirty="0"/>
              <a:t>James L </a:t>
            </a:r>
            <a:r>
              <a:rPr lang="en-US" sz="2200" i="1" dirty="0" smtClean="0"/>
              <a:t>Burch</a:t>
            </a:r>
            <a:r>
              <a:rPr lang="en-US" sz="2200" i="1" baseline="30000" dirty="0"/>
              <a:t>8</a:t>
            </a:r>
            <a:r>
              <a:rPr lang="en-US" sz="2200" i="1" dirty="0" smtClean="0"/>
              <a:t>, </a:t>
            </a:r>
            <a:r>
              <a:rPr lang="en-US" sz="2200" i="1" dirty="0"/>
              <a:t>Eric R </a:t>
            </a:r>
            <a:r>
              <a:rPr lang="en-US" sz="2200" i="1" dirty="0" smtClean="0"/>
              <a:t>Christian</a:t>
            </a:r>
            <a:r>
              <a:rPr lang="en-US" sz="2200" i="1" baseline="30000" dirty="0" smtClean="0"/>
              <a:t>9</a:t>
            </a:r>
            <a:r>
              <a:rPr lang="en-US" sz="2200" i="1" dirty="0" smtClean="0"/>
              <a:t>, </a:t>
            </a:r>
            <a:r>
              <a:rPr lang="en-US" sz="2200" i="1" dirty="0"/>
              <a:t>Mihir </a:t>
            </a:r>
            <a:r>
              <a:rPr lang="en-US" sz="2200" i="1" dirty="0" err="1"/>
              <a:t>Indrajit</a:t>
            </a:r>
            <a:r>
              <a:rPr lang="en-US" sz="2200" i="1" dirty="0"/>
              <a:t> </a:t>
            </a:r>
            <a:r>
              <a:rPr lang="en-US" sz="2200" i="1" dirty="0" smtClean="0"/>
              <a:t>Desai</a:t>
            </a:r>
            <a:r>
              <a:rPr lang="en-US" sz="2200" i="1" baseline="30000" dirty="0"/>
              <a:t>9</a:t>
            </a:r>
            <a:r>
              <a:rPr lang="en-US" sz="2200" i="1" dirty="0" smtClean="0"/>
              <a:t>, </a:t>
            </a:r>
            <a:r>
              <a:rPr lang="en-US" sz="2200" i="1" dirty="0"/>
              <a:t>Stephen A </a:t>
            </a:r>
            <a:r>
              <a:rPr lang="en-US" sz="2200" i="1" dirty="0" smtClean="0"/>
              <a:t>Fuselier</a:t>
            </a:r>
            <a:r>
              <a:rPr lang="en-US" sz="2200" i="1" baseline="30000" dirty="0" smtClean="0"/>
              <a:t>8</a:t>
            </a:r>
            <a:r>
              <a:rPr lang="en-US" sz="2200" i="1" dirty="0" smtClean="0"/>
              <a:t>, </a:t>
            </a:r>
            <a:r>
              <a:rPr lang="en-US" sz="2200" i="1" dirty="0"/>
              <a:t>Barbara L </a:t>
            </a:r>
            <a:r>
              <a:rPr lang="en-US" sz="2200" i="1" dirty="0" smtClean="0"/>
              <a:t>Giles</a:t>
            </a:r>
            <a:r>
              <a:rPr lang="en-US" sz="2200" i="1" baseline="30000" dirty="0"/>
              <a:t>9</a:t>
            </a:r>
            <a:r>
              <a:rPr lang="en-US" sz="2200" i="1" dirty="0" smtClean="0"/>
              <a:t>, </a:t>
            </a:r>
            <a:r>
              <a:rPr lang="en-US" sz="2200" i="1" dirty="0"/>
              <a:t>Olivier Le </a:t>
            </a:r>
            <a:r>
              <a:rPr lang="en-US" sz="2200" i="1" dirty="0" smtClean="0"/>
              <a:t>Contel</a:t>
            </a:r>
            <a:r>
              <a:rPr lang="en-US" sz="2200" i="1" baseline="30000" dirty="0" smtClean="0"/>
              <a:t>10</a:t>
            </a:r>
            <a:r>
              <a:rPr lang="en-US" sz="2200" i="1" dirty="0" smtClean="0"/>
              <a:t>, </a:t>
            </a:r>
            <a:r>
              <a:rPr lang="en-US" sz="2200" i="1" dirty="0"/>
              <a:t>Barry </a:t>
            </a:r>
            <a:r>
              <a:rPr lang="en-US" sz="2200" i="1" dirty="0" smtClean="0"/>
              <a:t>Mauk</a:t>
            </a:r>
            <a:r>
              <a:rPr lang="en-US" sz="2200" i="1" baseline="30000" dirty="0" smtClean="0"/>
              <a:t>7</a:t>
            </a:r>
            <a:r>
              <a:rPr lang="en-US" sz="2200" i="1" dirty="0" smtClean="0"/>
              <a:t>, </a:t>
            </a:r>
            <a:r>
              <a:rPr lang="en-US" sz="2200" i="1" dirty="0"/>
              <a:t>David J </a:t>
            </a:r>
            <a:r>
              <a:rPr lang="en-US" sz="2200" i="1" dirty="0" smtClean="0"/>
              <a:t>McComas</a:t>
            </a:r>
            <a:r>
              <a:rPr lang="en-US" sz="2200" i="1" baseline="30000" dirty="0" smtClean="0"/>
              <a:t>11</a:t>
            </a:r>
            <a:r>
              <a:rPr lang="en-US" sz="2200" i="1" dirty="0" smtClean="0"/>
              <a:t>, </a:t>
            </a:r>
            <a:r>
              <a:rPr lang="en-US" sz="2200" i="1" dirty="0"/>
              <a:t>Jason R </a:t>
            </a:r>
            <a:r>
              <a:rPr lang="en-US" sz="2200" i="1" dirty="0" smtClean="0"/>
              <a:t>Shuster</a:t>
            </a:r>
            <a:r>
              <a:rPr lang="en-US" sz="2200" i="1" baseline="30000" dirty="0"/>
              <a:t>7</a:t>
            </a:r>
            <a:r>
              <a:rPr lang="en-US" sz="2200" i="1" dirty="0" smtClean="0"/>
              <a:t>, </a:t>
            </a:r>
            <a:r>
              <a:rPr lang="en-US" sz="2200" i="1" dirty="0"/>
              <a:t>Robert J </a:t>
            </a:r>
            <a:r>
              <a:rPr lang="en-US" sz="2200" i="1" dirty="0" smtClean="0"/>
              <a:t>Strangeway</a:t>
            </a:r>
            <a:r>
              <a:rPr lang="en-US" sz="2200" i="1" baseline="30000" dirty="0" smtClean="0"/>
              <a:t>5</a:t>
            </a:r>
            <a:r>
              <a:rPr lang="en-US" sz="2200" i="1" dirty="0" smtClean="0"/>
              <a:t>, </a:t>
            </a:r>
            <a:r>
              <a:rPr lang="en-US" sz="2200" i="1" dirty="0"/>
              <a:t>Roy B </a:t>
            </a:r>
            <a:r>
              <a:rPr lang="en-US" sz="2200" i="1" dirty="0" smtClean="0"/>
              <a:t>Torbert</a:t>
            </a:r>
            <a:r>
              <a:rPr lang="en-US" sz="2200" i="1" baseline="30000" dirty="0"/>
              <a:t>7</a:t>
            </a:r>
            <a:r>
              <a:rPr lang="en-US" sz="2200" i="1" dirty="0" smtClean="0"/>
              <a:t>, </a:t>
            </a:r>
            <a:r>
              <a:rPr lang="en-US" sz="2200" i="1" dirty="0"/>
              <a:t>Sarah K. </a:t>
            </a:r>
            <a:r>
              <a:rPr lang="en-US" sz="2200" i="1" dirty="0" smtClean="0"/>
              <a:t>Vines</a:t>
            </a:r>
            <a:r>
              <a:rPr lang="en-US" sz="2200" i="1" baseline="30000" dirty="0" smtClean="0"/>
              <a:t>12,2</a:t>
            </a:r>
            <a:r>
              <a:rPr lang="en-US" sz="2200" i="1" dirty="0" smtClean="0"/>
              <a:t>, </a:t>
            </a:r>
            <a:r>
              <a:rPr lang="en-US" sz="2200" i="1" dirty="0"/>
              <a:t>Joseph H </a:t>
            </a:r>
            <a:r>
              <a:rPr lang="en-US" sz="2200" i="1" dirty="0" smtClean="0"/>
              <a:t>Westlake</a:t>
            </a:r>
            <a:r>
              <a:rPr lang="en-US" sz="2200" i="1" baseline="30000" dirty="0" smtClean="0"/>
              <a:t>6</a:t>
            </a:r>
            <a:r>
              <a:rPr lang="en-US" sz="2200" i="1" dirty="0"/>
              <a:t> and Gary Paul </a:t>
            </a:r>
            <a:r>
              <a:rPr lang="en-US" sz="2200" i="1" dirty="0" smtClean="0"/>
              <a:t>Zank</a:t>
            </a:r>
            <a:r>
              <a:rPr lang="en-US" sz="2200" i="1" baseline="30000" dirty="0" smtClean="0"/>
              <a:t>13</a:t>
            </a:r>
            <a:r>
              <a:rPr lang="en-US" sz="1200" i="1" dirty="0"/>
              <a:t/>
            </a:r>
            <a:br>
              <a:rPr lang="en-US" sz="1200" i="1" dirty="0"/>
            </a:br>
            <a:r>
              <a:rPr lang="en-US" sz="1200" i="1" dirty="0" smtClean="0"/>
              <a:t/>
            </a:r>
            <a:br>
              <a:rPr lang="en-US" sz="1200" i="1" dirty="0" smtClean="0"/>
            </a:br>
            <a:r>
              <a:rPr lang="en-US" sz="1200" i="1" dirty="0" smtClean="0"/>
              <a:t>(1)Laboratory </a:t>
            </a:r>
            <a:r>
              <a:rPr lang="en-US" sz="1200" i="1" dirty="0"/>
              <a:t>for Atmospheric and Space Physics, Boulder, CO, United States, (2)Applied Physics Laboratory Johns Hopkins, Laurel, MD, United States, (3)University of Colorado, Boulder, CO, United States, </a:t>
            </a:r>
            <a:r>
              <a:rPr lang="en-US" sz="1200" i="1" dirty="0" smtClean="0"/>
              <a:t>(4)SSL, UC Berkeley, (</a:t>
            </a:r>
            <a:r>
              <a:rPr lang="en-US" sz="1200" i="1" dirty="0"/>
              <a:t>5</a:t>
            </a:r>
            <a:r>
              <a:rPr lang="en-US" sz="1200" i="1" dirty="0" smtClean="0"/>
              <a:t>)University </a:t>
            </a:r>
            <a:r>
              <a:rPr lang="en-US" sz="1200" i="1" dirty="0"/>
              <a:t>of California Los Angeles, Los Angeles, CA, United States, </a:t>
            </a:r>
            <a:r>
              <a:rPr lang="en-US" sz="1200" i="1" dirty="0" smtClean="0"/>
              <a:t>(6)Johns </a:t>
            </a:r>
            <a:r>
              <a:rPr lang="en-US" sz="1200" i="1" dirty="0"/>
              <a:t>Hopkins </a:t>
            </a:r>
            <a:r>
              <a:rPr lang="en-US" sz="1200" i="1" dirty="0" err="1"/>
              <a:t>Univ</a:t>
            </a:r>
            <a:r>
              <a:rPr lang="en-US" sz="1200" i="1" dirty="0"/>
              <a:t>, Laurel, MD, United States, </a:t>
            </a:r>
            <a:r>
              <a:rPr lang="en-US" sz="1200" i="1" dirty="0" smtClean="0"/>
              <a:t>(7)University </a:t>
            </a:r>
            <a:r>
              <a:rPr lang="en-US" sz="1200" i="1" dirty="0"/>
              <a:t>of New Hampshire, Durham, NH, United States, </a:t>
            </a:r>
            <a:r>
              <a:rPr lang="en-US" sz="1200" i="1" dirty="0" smtClean="0"/>
              <a:t>(8)Southwest </a:t>
            </a:r>
            <a:r>
              <a:rPr lang="en-US" sz="1200" i="1" dirty="0"/>
              <a:t>Research Institute San Antonio, San Antonio, TX, United States, </a:t>
            </a:r>
            <a:r>
              <a:rPr lang="en-US" sz="1200" i="1" dirty="0" smtClean="0"/>
              <a:t>(9)NASA </a:t>
            </a:r>
            <a:r>
              <a:rPr lang="en-US" sz="1200" i="1" dirty="0"/>
              <a:t>GSFC, Greenbelt, MD, United States, </a:t>
            </a:r>
            <a:r>
              <a:rPr lang="en-US" sz="1200" i="1" dirty="0" smtClean="0"/>
              <a:t>(10)</a:t>
            </a:r>
            <a:r>
              <a:rPr lang="en-US" sz="1200" i="1" dirty="0" err="1" smtClean="0"/>
              <a:t>Laboratoire</a:t>
            </a:r>
            <a:r>
              <a:rPr lang="en-US" sz="1200" i="1" dirty="0" smtClean="0"/>
              <a:t> </a:t>
            </a:r>
            <a:r>
              <a:rPr lang="en-US" sz="1200" i="1" dirty="0"/>
              <a:t>de Physique des Plasmas (UMR7648), CNRS/</a:t>
            </a:r>
            <a:r>
              <a:rPr lang="en-US" sz="1200" i="1" dirty="0" err="1"/>
              <a:t>Ecole</a:t>
            </a:r>
            <a:r>
              <a:rPr lang="en-US" sz="1200" i="1" dirty="0"/>
              <a:t> </a:t>
            </a:r>
            <a:r>
              <a:rPr lang="en-US" sz="1200" i="1" dirty="0" err="1"/>
              <a:t>Polytechnique</a:t>
            </a:r>
            <a:r>
              <a:rPr lang="en-US" sz="1200" i="1" dirty="0"/>
              <a:t>/UPMC/Univ. Paris </a:t>
            </a:r>
            <a:r>
              <a:rPr lang="en-US" sz="1200" i="1" dirty="0" err="1"/>
              <a:t>Sud</a:t>
            </a:r>
            <a:r>
              <a:rPr lang="en-US" sz="1200" i="1" dirty="0"/>
              <a:t>/Obs. de Paris, Paris, France, </a:t>
            </a:r>
            <a:r>
              <a:rPr lang="en-US" sz="1200" i="1" dirty="0" smtClean="0"/>
              <a:t>(11)Princeton </a:t>
            </a:r>
            <a:r>
              <a:rPr lang="en-US" sz="1200" i="1" dirty="0"/>
              <a:t>University, Department of Astrophysical Sciences, Princeton, NJ, United </a:t>
            </a:r>
            <a:r>
              <a:rPr lang="en-US" sz="1200" i="1" dirty="0" smtClean="0"/>
              <a:t>States,(12)University </a:t>
            </a:r>
            <a:r>
              <a:rPr lang="en-US" sz="1200" i="1" dirty="0"/>
              <a:t>of Texas at San Antonio, San Antonio, TX, United States</a:t>
            </a:r>
            <a:r>
              <a:rPr lang="en-US" sz="1200" i="1"/>
              <a:t>, </a:t>
            </a:r>
            <a:r>
              <a:rPr lang="en-US" sz="1200" i="1" smtClean="0"/>
              <a:t>(</a:t>
            </a:r>
            <a:r>
              <a:rPr lang="en-US" sz="1200" i="1" dirty="0" smtClean="0"/>
              <a:t>13)</a:t>
            </a:r>
            <a:r>
              <a:rPr lang="en-US" sz="1200" i="1" dirty="0" err="1" smtClean="0"/>
              <a:t>Univ</a:t>
            </a:r>
            <a:r>
              <a:rPr lang="en-US" sz="1200" i="1" dirty="0" smtClean="0"/>
              <a:t> </a:t>
            </a:r>
            <a:r>
              <a:rPr lang="en-US" sz="1200" i="1" dirty="0"/>
              <a:t>of Alabama, Huntsville, Huntsville, AL, United States</a:t>
            </a:r>
            <a:endParaRPr lang="en-GB" sz="1200" dirty="0"/>
          </a:p>
        </p:txBody>
      </p:sp>
    </p:spTree>
    <p:extLst>
      <p:ext uri="{BB962C8B-B14F-4D97-AF65-F5344CB8AC3E}">
        <p14:creationId xmlns:p14="http://schemas.microsoft.com/office/powerpoint/2010/main" val="2499662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67" y="232224"/>
            <a:ext cx="10515600" cy="1325563"/>
          </a:xfrm>
        </p:spPr>
        <p:txBody>
          <a:bodyPr/>
          <a:lstStyle/>
          <a:p>
            <a:r>
              <a:rPr lang="en-US" dirty="0" smtClean="0"/>
              <a:t>Ion dynamics</a:t>
            </a:r>
            <a:endParaRPr lang="en-US" dirty="0"/>
          </a:p>
        </p:txBody>
      </p:sp>
      <p:sp>
        <p:nvSpPr>
          <p:cNvPr id="3" name="Content Placeholder 2"/>
          <p:cNvSpPr>
            <a:spLocks noGrp="1"/>
          </p:cNvSpPr>
          <p:nvPr>
            <p:ph sz="half" idx="1"/>
          </p:nvPr>
        </p:nvSpPr>
        <p:spPr>
          <a:xfrm>
            <a:off x="54174" y="1400323"/>
            <a:ext cx="3587477" cy="4351338"/>
          </a:xfrm>
        </p:spPr>
        <p:txBody>
          <a:bodyPr>
            <a:normAutofit fontScale="92500" lnSpcReduction="20000"/>
          </a:bodyPr>
          <a:lstStyle/>
          <a:p>
            <a:r>
              <a:rPr lang="en-US" dirty="0" smtClean="0"/>
              <a:t>Expect super-</a:t>
            </a:r>
            <a:r>
              <a:rPr lang="en-US" dirty="0" err="1" smtClean="0"/>
              <a:t>crit</a:t>
            </a:r>
            <a:r>
              <a:rPr lang="en-US" dirty="0" smtClean="0"/>
              <a:t> shock to reflect ions</a:t>
            </a:r>
          </a:p>
          <a:p>
            <a:r>
              <a:rPr lang="en-US" dirty="0" smtClean="0"/>
              <a:t>Specular </a:t>
            </a:r>
            <a:r>
              <a:rPr lang="en-US" dirty="0" err="1" smtClean="0"/>
              <a:t>refl</a:t>
            </a:r>
            <a:r>
              <a:rPr lang="en-US" dirty="0" smtClean="0"/>
              <a:t> = orbit shown</a:t>
            </a:r>
          </a:p>
          <a:p>
            <a:r>
              <a:rPr lang="en-US" dirty="0" smtClean="0">
                <a:sym typeface="Symbol" panose="05050102010706020507" pitchFamily="18" charset="2"/>
              </a:rPr>
              <a:t>=38 eV reflects ~3% tail of incident protons</a:t>
            </a:r>
          </a:p>
          <a:p>
            <a:r>
              <a:rPr lang="en-US" dirty="0" err="1" smtClean="0">
                <a:sym typeface="Symbol" panose="05050102010706020507" pitchFamily="18" charset="2"/>
              </a:rPr>
              <a:t>Obs</a:t>
            </a:r>
            <a:r>
              <a:rPr lang="en-US" dirty="0" smtClean="0">
                <a:sym typeface="Symbol" panose="05050102010706020507" pitchFamily="18" charset="2"/>
              </a:rPr>
              <a:t> ~7% requires help from foot, </a:t>
            </a:r>
            <a:r>
              <a:rPr lang="en-US" b="1" dirty="0" smtClean="0">
                <a:sym typeface="Symbol" panose="05050102010706020507" pitchFamily="18" charset="2"/>
              </a:rPr>
              <a:t>B</a:t>
            </a:r>
            <a:r>
              <a:rPr lang="en-US" dirty="0" smtClean="0">
                <a:sym typeface="Symbol" panose="05050102010706020507" pitchFamily="18" charset="2"/>
              </a:rPr>
              <a:t>, etc.</a:t>
            </a:r>
            <a:endParaRPr lang="en-US" dirty="0" smtClean="0"/>
          </a:p>
          <a:p>
            <a:r>
              <a:rPr lang="en-US" dirty="0" smtClean="0"/>
              <a:t>Interesting population near O</a:t>
            </a:r>
            <a:r>
              <a:rPr lang="en-US" baseline="30000" dirty="0" smtClean="0"/>
              <a:t>HT</a:t>
            </a:r>
          </a:p>
          <a:p>
            <a:pPr lvl="1"/>
            <a:r>
              <a:rPr lang="en-US" dirty="0" smtClean="0"/>
              <a:t>Lingers near shock</a:t>
            </a:r>
          </a:p>
          <a:p>
            <a:pPr lvl="1"/>
            <a:r>
              <a:rPr lang="en-US" dirty="0" smtClean="0"/>
              <a:t>Small part may escape upstream</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697823" y="531628"/>
            <a:ext cx="8363803" cy="6266817"/>
          </a:xfrm>
        </p:spPr>
      </p:pic>
      <p:sp>
        <p:nvSpPr>
          <p:cNvPr id="5" name="Slide Number Placeholder 4"/>
          <p:cNvSpPr>
            <a:spLocks noGrp="1"/>
          </p:cNvSpPr>
          <p:nvPr>
            <p:ph type="sldNum" sz="quarter" idx="12"/>
          </p:nvPr>
        </p:nvSpPr>
        <p:spPr/>
        <p:txBody>
          <a:bodyPr/>
          <a:lstStyle/>
          <a:p>
            <a:fld id="{642DAD84-61FA-455D-89CA-E61624E3F060}" type="slidenum">
              <a:rPr lang="en-GB" smtClean="0"/>
              <a:t>10</a:t>
            </a:fld>
            <a:endParaRPr lang="en-GB"/>
          </a:p>
        </p:txBody>
      </p:sp>
      <p:sp>
        <p:nvSpPr>
          <p:cNvPr id="7" name="TextBox 6"/>
          <p:cNvSpPr txBox="1"/>
          <p:nvPr/>
        </p:nvSpPr>
        <p:spPr>
          <a:xfrm>
            <a:off x="3774561" y="2860159"/>
            <a:ext cx="515398" cy="461665"/>
          </a:xfrm>
          <a:prstGeom prst="rect">
            <a:avLst/>
          </a:prstGeom>
          <a:noFill/>
        </p:spPr>
        <p:txBody>
          <a:bodyPr wrap="none" rtlCol="0">
            <a:spAutoFit/>
          </a:bodyPr>
          <a:lstStyle/>
          <a:p>
            <a:r>
              <a:rPr lang="en-US" sz="2400" dirty="0" err="1" smtClean="0"/>
              <a:t>V</a:t>
            </a:r>
            <a:r>
              <a:rPr lang="en-US" sz="2400" baseline="-25000" dirty="0" err="1" smtClean="0"/>
              <a:t>m</a:t>
            </a:r>
            <a:endParaRPr lang="en-US" sz="2400" baseline="-25000" dirty="0"/>
          </a:p>
        </p:txBody>
      </p:sp>
      <p:sp>
        <p:nvSpPr>
          <p:cNvPr id="8" name="TextBox 7"/>
          <p:cNvSpPr txBox="1"/>
          <p:nvPr/>
        </p:nvSpPr>
        <p:spPr>
          <a:xfrm>
            <a:off x="3794053" y="3788737"/>
            <a:ext cx="405880" cy="461665"/>
          </a:xfrm>
          <a:prstGeom prst="rect">
            <a:avLst/>
          </a:prstGeom>
          <a:noFill/>
        </p:spPr>
        <p:txBody>
          <a:bodyPr wrap="none" rtlCol="0">
            <a:spAutoFit/>
          </a:bodyPr>
          <a:lstStyle/>
          <a:p>
            <a:r>
              <a:rPr lang="en-US" sz="2400" dirty="0" err="1" smtClean="0"/>
              <a:t>V</a:t>
            </a:r>
            <a:r>
              <a:rPr lang="en-US" sz="2400" baseline="-25000" dirty="0" err="1" smtClean="0"/>
              <a:t>l</a:t>
            </a:r>
            <a:endParaRPr lang="en-US" sz="2400" baseline="-25000" dirty="0"/>
          </a:p>
        </p:txBody>
      </p:sp>
      <p:sp>
        <p:nvSpPr>
          <p:cNvPr id="9" name="TextBox 8"/>
          <p:cNvSpPr txBox="1"/>
          <p:nvPr/>
        </p:nvSpPr>
        <p:spPr>
          <a:xfrm>
            <a:off x="5585646" y="4330999"/>
            <a:ext cx="707758" cy="461665"/>
          </a:xfrm>
          <a:prstGeom prst="rect">
            <a:avLst/>
          </a:prstGeom>
          <a:noFill/>
        </p:spPr>
        <p:txBody>
          <a:bodyPr wrap="none" rtlCol="0">
            <a:spAutoFit/>
          </a:bodyPr>
          <a:lstStyle/>
          <a:p>
            <a:r>
              <a:rPr lang="en-US" sz="2400" dirty="0" err="1" smtClean="0"/>
              <a:t>V</a:t>
            </a:r>
            <a:r>
              <a:rPr lang="en-US" sz="2400" baseline="-25000" dirty="0" err="1" smtClean="0"/>
              <a:t>n</a:t>
            </a:r>
            <a:r>
              <a:rPr lang="en-US" sz="2400" dirty="0" smtClean="0"/>
              <a:t>-&gt;</a:t>
            </a:r>
            <a:endParaRPr lang="en-US" sz="2400" dirty="0"/>
          </a:p>
        </p:txBody>
      </p:sp>
      <p:cxnSp>
        <p:nvCxnSpPr>
          <p:cNvPr id="11" name="Straight Arrow Connector 10"/>
          <p:cNvCxnSpPr/>
          <p:nvPr/>
        </p:nvCxnSpPr>
        <p:spPr>
          <a:xfrm flipH="1" flipV="1">
            <a:off x="4667695" y="3565452"/>
            <a:ext cx="276448" cy="676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04911" y="3490936"/>
            <a:ext cx="314510" cy="369332"/>
          </a:xfrm>
          <a:prstGeom prst="rect">
            <a:avLst/>
          </a:prstGeom>
          <a:noFill/>
        </p:spPr>
        <p:txBody>
          <a:bodyPr wrap="none" rtlCol="0">
            <a:spAutoFit/>
          </a:bodyPr>
          <a:lstStyle/>
          <a:p>
            <a:r>
              <a:rPr lang="en-US" b="1" dirty="0" smtClean="0">
                <a:solidFill>
                  <a:schemeClr val="accent1">
                    <a:lumMod val="75000"/>
                  </a:schemeClr>
                </a:solidFill>
              </a:rPr>
              <a:t>B</a:t>
            </a:r>
            <a:endParaRPr lang="en-US" b="1" dirty="0">
              <a:solidFill>
                <a:schemeClr val="accent1">
                  <a:lumMod val="75000"/>
                </a:schemeClr>
              </a:solidFill>
            </a:endParaRPr>
          </a:p>
        </p:txBody>
      </p:sp>
      <p:cxnSp>
        <p:nvCxnSpPr>
          <p:cNvPr id="15" name="Straight Connector 14"/>
          <p:cNvCxnSpPr/>
          <p:nvPr/>
        </p:nvCxnSpPr>
        <p:spPr>
          <a:xfrm>
            <a:off x="7320516" y="1939198"/>
            <a:ext cx="148095" cy="744695"/>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60736" y="1948473"/>
            <a:ext cx="1697664" cy="672453"/>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2791538" y="4250402"/>
            <a:ext cx="2070628" cy="26520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531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18" y="191344"/>
            <a:ext cx="10515600" cy="1407112"/>
          </a:xfrm>
        </p:spPr>
        <p:txBody>
          <a:bodyPr/>
          <a:lstStyle/>
          <a:p>
            <a:r>
              <a:rPr lang="en-US" dirty="0" smtClean="0"/>
              <a:t>Ion dynamics</a:t>
            </a:r>
            <a:endParaRPr lang="en-US" dirty="0"/>
          </a:p>
        </p:txBody>
      </p:sp>
      <p:sp>
        <p:nvSpPr>
          <p:cNvPr id="3" name="Content Placeholder 2"/>
          <p:cNvSpPr>
            <a:spLocks noGrp="1"/>
          </p:cNvSpPr>
          <p:nvPr>
            <p:ph sz="half" idx="1"/>
          </p:nvPr>
        </p:nvSpPr>
        <p:spPr>
          <a:xfrm>
            <a:off x="54174" y="1400323"/>
            <a:ext cx="3587477" cy="4351338"/>
          </a:xfrm>
        </p:spPr>
        <p:txBody>
          <a:bodyPr>
            <a:normAutofit fontScale="92500" lnSpcReduction="20000"/>
          </a:bodyPr>
          <a:lstStyle/>
          <a:p>
            <a:r>
              <a:rPr lang="en-US" dirty="0" smtClean="0"/>
              <a:t>Expect super-</a:t>
            </a:r>
            <a:r>
              <a:rPr lang="en-US" dirty="0" err="1" smtClean="0"/>
              <a:t>crit</a:t>
            </a:r>
            <a:r>
              <a:rPr lang="en-US" dirty="0" smtClean="0"/>
              <a:t> shock to reflect ions</a:t>
            </a:r>
          </a:p>
          <a:p>
            <a:r>
              <a:rPr lang="en-US" dirty="0" smtClean="0"/>
              <a:t>Specular </a:t>
            </a:r>
            <a:r>
              <a:rPr lang="en-US" dirty="0" err="1" smtClean="0"/>
              <a:t>refl</a:t>
            </a:r>
            <a:r>
              <a:rPr lang="en-US" dirty="0" smtClean="0"/>
              <a:t> = orbit shown</a:t>
            </a:r>
          </a:p>
          <a:p>
            <a:r>
              <a:rPr lang="en-US" dirty="0" smtClean="0">
                <a:sym typeface="Symbol" panose="05050102010706020507" pitchFamily="18" charset="2"/>
              </a:rPr>
              <a:t>=38 eV reflects ~3% tail of incident protons</a:t>
            </a:r>
          </a:p>
          <a:p>
            <a:r>
              <a:rPr lang="en-US" dirty="0" err="1" smtClean="0">
                <a:sym typeface="Symbol" panose="05050102010706020507" pitchFamily="18" charset="2"/>
              </a:rPr>
              <a:t>Obs</a:t>
            </a:r>
            <a:r>
              <a:rPr lang="en-US" dirty="0" smtClean="0">
                <a:sym typeface="Symbol" panose="05050102010706020507" pitchFamily="18" charset="2"/>
              </a:rPr>
              <a:t> ~7% requires help from foot, </a:t>
            </a:r>
            <a:r>
              <a:rPr lang="en-US" b="1" dirty="0" smtClean="0">
                <a:sym typeface="Symbol" panose="05050102010706020507" pitchFamily="18" charset="2"/>
              </a:rPr>
              <a:t>B</a:t>
            </a:r>
            <a:r>
              <a:rPr lang="en-US" dirty="0" smtClean="0">
                <a:sym typeface="Symbol" panose="05050102010706020507" pitchFamily="18" charset="2"/>
              </a:rPr>
              <a:t>, etc.</a:t>
            </a:r>
            <a:endParaRPr lang="en-US" dirty="0" smtClean="0"/>
          </a:p>
          <a:p>
            <a:r>
              <a:rPr lang="en-US" dirty="0" smtClean="0"/>
              <a:t>Interesting population near O</a:t>
            </a:r>
            <a:r>
              <a:rPr lang="en-US" baseline="30000" dirty="0" smtClean="0"/>
              <a:t>HT</a:t>
            </a:r>
          </a:p>
          <a:p>
            <a:pPr lvl="1"/>
            <a:r>
              <a:rPr lang="en-US" dirty="0" smtClean="0"/>
              <a:t>Lingers near shock</a:t>
            </a:r>
          </a:p>
          <a:p>
            <a:pPr lvl="1"/>
            <a:r>
              <a:rPr lang="en-US" dirty="0" smtClean="0"/>
              <a:t>Small part may escape upstream</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697823" y="531628"/>
            <a:ext cx="8363803" cy="6266817"/>
          </a:xfrm>
        </p:spPr>
      </p:pic>
      <p:sp>
        <p:nvSpPr>
          <p:cNvPr id="5" name="Slide Number Placeholder 4"/>
          <p:cNvSpPr>
            <a:spLocks noGrp="1"/>
          </p:cNvSpPr>
          <p:nvPr>
            <p:ph type="sldNum" sz="quarter" idx="12"/>
          </p:nvPr>
        </p:nvSpPr>
        <p:spPr/>
        <p:txBody>
          <a:bodyPr/>
          <a:lstStyle/>
          <a:p>
            <a:fld id="{642DAD84-61FA-455D-89CA-E61624E3F060}" type="slidenum">
              <a:rPr lang="en-GB" smtClean="0"/>
              <a:t>11</a:t>
            </a:fld>
            <a:endParaRPr lang="en-GB"/>
          </a:p>
        </p:txBody>
      </p:sp>
      <p:sp>
        <p:nvSpPr>
          <p:cNvPr id="7" name="TextBox 6"/>
          <p:cNvSpPr txBox="1"/>
          <p:nvPr/>
        </p:nvSpPr>
        <p:spPr>
          <a:xfrm>
            <a:off x="3774561" y="2860159"/>
            <a:ext cx="515398" cy="461665"/>
          </a:xfrm>
          <a:prstGeom prst="rect">
            <a:avLst/>
          </a:prstGeom>
          <a:noFill/>
        </p:spPr>
        <p:txBody>
          <a:bodyPr wrap="none" rtlCol="0">
            <a:spAutoFit/>
          </a:bodyPr>
          <a:lstStyle/>
          <a:p>
            <a:r>
              <a:rPr lang="en-US" sz="2400" dirty="0" err="1" smtClean="0"/>
              <a:t>V</a:t>
            </a:r>
            <a:r>
              <a:rPr lang="en-US" sz="2400" baseline="-25000" dirty="0" err="1" smtClean="0"/>
              <a:t>m</a:t>
            </a:r>
            <a:endParaRPr lang="en-US" sz="2400" baseline="-25000" dirty="0"/>
          </a:p>
        </p:txBody>
      </p:sp>
      <p:sp>
        <p:nvSpPr>
          <p:cNvPr id="8" name="TextBox 7"/>
          <p:cNvSpPr txBox="1"/>
          <p:nvPr/>
        </p:nvSpPr>
        <p:spPr>
          <a:xfrm>
            <a:off x="3794053" y="3788737"/>
            <a:ext cx="405880" cy="461665"/>
          </a:xfrm>
          <a:prstGeom prst="rect">
            <a:avLst/>
          </a:prstGeom>
          <a:noFill/>
        </p:spPr>
        <p:txBody>
          <a:bodyPr wrap="none" rtlCol="0">
            <a:spAutoFit/>
          </a:bodyPr>
          <a:lstStyle/>
          <a:p>
            <a:r>
              <a:rPr lang="en-US" sz="2400" dirty="0" err="1" smtClean="0"/>
              <a:t>V</a:t>
            </a:r>
            <a:r>
              <a:rPr lang="en-US" sz="2400" baseline="-25000" dirty="0" err="1" smtClean="0"/>
              <a:t>l</a:t>
            </a:r>
            <a:endParaRPr lang="en-US" sz="2400" baseline="-25000" dirty="0"/>
          </a:p>
        </p:txBody>
      </p:sp>
      <p:sp>
        <p:nvSpPr>
          <p:cNvPr id="9" name="TextBox 8"/>
          <p:cNvSpPr txBox="1"/>
          <p:nvPr/>
        </p:nvSpPr>
        <p:spPr>
          <a:xfrm>
            <a:off x="5585646" y="4330999"/>
            <a:ext cx="707758" cy="461665"/>
          </a:xfrm>
          <a:prstGeom prst="rect">
            <a:avLst/>
          </a:prstGeom>
          <a:noFill/>
        </p:spPr>
        <p:txBody>
          <a:bodyPr wrap="none" rtlCol="0">
            <a:spAutoFit/>
          </a:bodyPr>
          <a:lstStyle/>
          <a:p>
            <a:r>
              <a:rPr lang="en-US" sz="2400" dirty="0" err="1" smtClean="0"/>
              <a:t>V</a:t>
            </a:r>
            <a:r>
              <a:rPr lang="en-US" sz="2400" baseline="-25000" dirty="0" err="1" smtClean="0"/>
              <a:t>n</a:t>
            </a:r>
            <a:r>
              <a:rPr lang="en-US" sz="2400" dirty="0" smtClean="0"/>
              <a:t>-&gt;</a:t>
            </a:r>
            <a:endParaRPr lang="en-US" sz="2400" dirty="0"/>
          </a:p>
        </p:txBody>
      </p:sp>
      <p:cxnSp>
        <p:nvCxnSpPr>
          <p:cNvPr id="11" name="Straight Arrow Connector 10"/>
          <p:cNvCxnSpPr/>
          <p:nvPr/>
        </p:nvCxnSpPr>
        <p:spPr>
          <a:xfrm flipH="1" flipV="1">
            <a:off x="4667695" y="3565452"/>
            <a:ext cx="276448" cy="676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04911" y="3490936"/>
            <a:ext cx="314510" cy="369332"/>
          </a:xfrm>
          <a:prstGeom prst="rect">
            <a:avLst/>
          </a:prstGeom>
          <a:noFill/>
        </p:spPr>
        <p:txBody>
          <a:bodyPr wrap="none" rtlCol="0">
            <a:spAutoFit/>
          </a:bodyPr>
          <a:lstStyle/>
          <a:p>
            <a:r>
              <a:rPr lang="en-US" b="1" dirty="0" smtClean="0">
                <a:solidFill>
                  <a:schemeClr val="accent1">
                    <a:lumMod val="75000"/>
                  </a:schemeClr>
                </a:solidFill>
              </a:rPr>
              <a:t>B</a:t>
            </a:r>
            <a:endParaRPr lang="en-US" b="1" dirty="0">
              <a:solidFill>
                <a:schemeClr val="accent1">
                  <a:lumMod val="75000"/>
                </a:schemeClr>
              </a:solidFill>
            </a:endParaRPr>
          </a:p>
        </p:txBody>
      </p:sp>
      <p:cxnSp>
        <p:nvCxnSpPr>
          <p:cNvPr id="20" name="Elbow Connector 19"/>
          <p:cNvCxnSpPr/>
          <p:nvPr/>
        </p:nvCxnSpPr>
        <p:spPr>
          <a:xfrm>
            <a:off x="3437635" y="3712859"/>
            <a:ext cx="1424531" cy="5375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3856304" y="2126227"/>
            <a:ext cx="8301552" cy="4692182"/>
          </a:xfrm>
          <a:prstGeom prst="rect">
            <a:avLst/>
          </a:prstGeom>
        </p:spPr>
      </p:pic>
      <p:cxnSp>
        <p:nvCxnSpPr>
          <p:cNvPr id="15" name="Straight Connector 14"/>
          <p:cNvCxnSpPr/>
          <p:nvPr/>
        </p:nvCxnSpPr>
        <p:spPr>
          <a:xfrm flipH="1">
            <a:off x="5413893" y="1939198"/>
            <a:ext cx="1906623" cy="377013"/>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60736" y="1948473"/>
            <a:ext cx="2487190" cy="291203"/>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3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838200" y="1414145"/>
            <a:ext cx="10515600" cy="4351338"/>
          </a:xfrm>
        </p:spPr>
        <p:txBody>
          <a:bodyPr>
            <a:normAutofit fontScale="85000" lnSpcReduction="10000"/>
          </a:bodyPr>
          <a:lstStyle/>
          <a:p>
            <a:r>
              <a:rPr lang="en-US" dirty="0" smtClean="0"/>
              <a:t>Low M IP shock under MMS microscope</a:t>
            </a:r>
          </a:p>
          <a:p>
            <a:r>
              <a:rPr lang="en-US" dirty="0" smtClean="0"/>
              <a:t>Super-critical – looks, walks and quacks like one</a:t>
            </a:r>
          </a:p>
          <a:p>
            <a:r>
              <a:rPr lang="en-US" dirty="0" smtClean="0"/>
              <a:t>DC &amp; AC E-fields + </a:t>
            </a:r>
            <a:r>
              <a:rPr lang="en-US" dirty="0">
                <a:sym typeface="Symbol" panose="05050102010706020507" pitchFamily="18" charset="2"/>
              </a:rPr>
              <a:t></a:t>
            </a:r>
            <a:r>
              <a:rPr lang="en-US" dirty="0" err="1" smtClean="0">
                <a:effectLst>
                  <a:outerShdw blurRad="38100" dist="38100" dir="2700000" algn="tl">
                    <a:srgbClr val="000000">
                      <a:alpha val="43137"/>
                    </a:srgbClr>
                  </a:outerShdw>
                </a:effectLst>
                <a:sym typeface="Symbol" panose="05050102010706020507" pitchFamily="18" charset="2"/>
              </a:rPr>
              <a:t>P</a:t>
            </a:r>
            <a:r>
              <a:rPr lang="en-US" baseline="-25000" dirty="0" err="1" smtClean="0">
                <a:sym typeface="Symbol" panose="05050102010706020507" pitchFamily="18" charset="2"/>
              </a:rPr>
              <a:t>e</a:t>
            </a:r>
            <a:r>
              <a:rPr lang="en-US" baseline="-25000" dirty="0" smtClean="0">
                <a:sym typeface="Symbol" panose="05050102010706020507" pitchFamily="18" charset="2"/>
              </a:rPr>
              <a:t> </a:t>
            </a:r>
            <a:r>
              <a:rPr lang="en-US" dirty="0" smtClean="0">
                <a:sym typeface="Symbol" panose="05050102010706020507" pitchFamily="18" charset="2"/>
              </a:rPr>
              <a:t>provide estimates of shock potential </a:t>
            </a:r>
            <a:endParaRPr lang="en-US" baseline="-25000" dirty="0"/>
          </a:p>
          <a:p>
            <a:r>
              <a:rPr lang="en-US" dirty="0"/>
              <a:t>Electron response consistent with simple </a:t>
            </a:r>
            <a:r>
              <a:rPr lang="en-US" dirty="0">
                <a:sym typeface="Symbol" panose="05050102010706020507" pitchFamily="18" charset="2"/>
              </a:rPr>
              <a:t></a:t>
            </a:r>
            <a:r>
              <a:rPr lang="en-US" baseline="30000" dirty="0">
                <a:sym typeface="Symbol" panose="05050102010706020507" pitchFamily="18" charset="2"/>
              </a:rPr>
              <a:t>HT</a:t>
            </a:r>
            <a:r>
              <a:rPr lang="en-US" dirty="0">
                <a:sym typeface="Symbol" panose="05050102010706020507" pitchFamily="18" charset="2"/>
              </a:rPr>
              <a:t> but smaller than predicted by </a:t>
            </a:r>
            <a:r>
              <a:rPr lang="en-US" dirty="0" err="1">
                <a:sym typeface="Symbol" panose="05050102010706020507" pitchFamily="18" charset="2"/>
              </a:rPr>
              <a:t>P</a:t>
            </a:r>
            <a:r>
              <a:rPr lang="en-US" baseline="-25000" dirty="0" err="1">
                <a:sym typeface="Symbol" panose="05050102010706020507" pitchFamily="18" charset="2"/>
              </a:rPr>
              <a:t>e</a:t>
            </a:r>
            <a:endParaRPr lang="en-US" baseline="-25000" dirty="0">
              <a:sym typeface="Symbol" panose="05050102010706020507" pitchFamily="18" charset="2"/>
            </a:endParaRPr>
          </a:p>
          <a:p>
            <a:r>
              <a:rPr lang="en-US" dirty="0" smtClean="0"/>
              <a:t>High-res </a:t>
            </a:r>
            <a:r>
              <a:rPr lang="en-US" b="1" dirty="0" smtClean="0"/>
              <a:t>E</a:t>
            </a:r>
            <a:r>
              <a:rPr lang="en-US" dirty="0" smtClean="0"/>
              <a:t> reveals large-amplitude mono- and bipolar features @ shock and nearby that support this non-monotonic </a:t>
            </a:r>
            <a:r>
              <a:rPr lang="en-US" dirty="0" smtClean="0">
                <a:sym typeface="Symbol" panose="05050102010706020507" pitchFamily="18" charset="2"/>
              </a:rPr>
              <a:t></a:t>
            </a:r>
          </a:p>
          <a:p>
            <a:r>
              <a:rPr lang="en-US" dirty="0" smtClean="0">
                <a:sym typeface="Symbol" panose="05050102010706020507" pitchFamily="18" charset="2"/>
              </a:rPr>
              <a:t>Contributes to growing understanding of small-scale </a:t>
            </a:r>
            <a:r>
              <a:rPr lang="en-US" dirty="0" smtClean="0">
                <a:sym typeface="Wingdings" panose="05000000000000000000" pitchFamily="2" charset="2"/>
              </a:rPr>
              <a:t> medium-scale physics</a:t>
            </a:r>
            <a:endParaRPr lang="en-US" dirty="0" smtClean="0">
              <a:sym typeface="Symbol" panose="05050102010706020507" pitchFamily="18" charset="2"/>
            </a:endParaRPr>
          </a:p>
          <a:p>
            <a:r>
              <a:rPr lang="en-US" dirty="0" smtClean="0"/>
              <a:t>Resolved </a:t>
            </a:r>
            <a:r>
              <a:rPr lang="en-US" dirty="0"/>
              <a:t>near-</a:t>
            </a:r>
            <a:r>
              <a:rPr lang="en-US" dirty="0" err="1"/>
              <a:t>specularly</a:t>
            </a:r>
            <a:r>
              <a:rPr lang="en-US" dirty="0"/>
              <a:t> reflected ions</a:t>
            </a:r>
          </a:p>
          <a:p>
            <a:r>
              <a:rPr lang="en-US" dirty="0"/>
              <a:t>Separate near-escaping ion population near </a:t>
            </a:r>
            <a:r>
              <a:rPr lang="en-US" dirty="0" smtClean="0"/>
              <a:t>O</a:t>
            </a:r>
            <a:r>
              <a:rPr lang="en-US" baseline="30000" dirty="0" smtClean="0"/>
              <a:t>HT</a:t>
            </a:r>
          </a:p>
          <a:p>
            <a:r>
              <a:rPr lang="en-US" dirty="0" smtClean="0">
                <a:sym typeface="Symbol" panose="05050102010706020507" pitchFamily="18" charset="2"/>
              </a:rPr>
              <a:t>Look forward to another IP shock at lower M</a:t>
            </a:r>
            <a:endParaRPr lang="en-US" dirty="0">
              <a:sym typeface="Symbol" panose="05050102010706020507" pitchFamily="18" charset="2"/>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42DAD84-61FA-455D-89CA-E61624E3F060}" type="slidenum">
              <a:rPr lang="en-GB" smtClean="0"/>
              <a:t>12</a:t>
            </a:fld>
            <a:endParaRPr lang="en-GB"/>
          </a:p>
        </p:txBody>
      </p:sp>
    </p:spTree>
    <p:extLst>
      <p:ext uri="{BB962C8B-B14F-4D97-AF65-F5344CB8AC3E}">
        <p14:creationId xmlns:p14="http://schemas.microsoft.com/office/powerpoint/2010/main" val="123327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Outline/Motivation</a:t>
            </a:r>
            <a:endParaRPr lang="en-US" dirty="0"/>
          </a:p>
        </p:txBody>
      </p:sp>
      <p:sp>
        <p:nvSpPr>
          <p:cNvPr id="3" name="Content Placeholder 2"/>
          <p:cNvSpPr>
            <a:spLocks noGrp="1"/>
          </p:cNvSpPr>
          <p:nvPr>
            <p:ph idx="1"/>
          </p:nvPr>
        </p:nvSpPr>
        <p:spPr>
          <a:xfrm>
            <a:off x="838200" y="1825625"/>
            <a:ext cx="6599830" cy="4351338"/>
          </a:xfrm>
        </p:spPr>
        <p:txBody>
          <a:bodyPr/>
          <a:lstStyle/>
          <a:p>
            <a:r>
              <a:rPr lang="en-US" dirty="0" smtClean="0"/>
              <a:t>Low Mach number travelling </a:t>
            </a:r>
            <a:r>
              <a:rPr lang="en-US" dirty="0"/>
              <a:t>i</a:t>
            </a:r>
            <a:r>
              <a:rPr lang="en-US" dirty="0" smtClean="0"/>
              <a:t>nterplanetary shock (Forward shock @ CIR)</a:t>
            </a:r>
          </a:p>
          <a:p>
            <a:r>
              <a:rPr lang="en-US" dirty="0" smtClean="0"/>
              <a:t>Electrodynamics (</a:t>
            </a:r>
            <a:r>
              <a:rPr lang="en-US" b="1" dirty="0" smtClean="0"/>
              <a:t>E</a:t>
            </a:r>
            <a:r>
              <a:rPr lang="en-US" dirty="0" smtClean="0"/>
              <a:t>, </a:t>
            </a:r>
            <a:r>
              <a:rPr lang="en-US" b="1" dirty="0" smtClean="0"/>
              <a:t>B</a:t>
            </a:r>
            <a:r>
              <a:rPr lang="en-US" dirty="0" smtClean="0"/>
              <a:t>) and structure</a:t>
            </a:r>
          </a:p>
          <a:p>
            <a:r>
              <a:rPr lang="en-US" dirty="0" smtClean="0"/>
              <a:t>Compare fields, potentials and particle proxies thereof</a:t>
            </a:r>
          </a:p>
          <a:p>
            <a:r>
              <a:rPr lang="en-US" dirty="0" smtClean="0"/>
              <a:t>Resolve particle dynamics</a:t>
            </a:r>
          </a:p>
          <a:p>
            <a:r>
              <a:rPr lang="en-US" dirty="0" smtClean="0"/>
              <a:t>Requires MMS capabilities</a:t>
            </a:r>
            <a:endParaRPr lang="en-US" dirty="0"/>
          </a:p>
        </p:txBody>
      </p:sp>
      <p:sp>
        <p:nvSpPr>
          <p:cNvPr id="4" name="Slide Number Placeholder 3"/>
          <p:cNvSpPr>
            <a:spLocks noGrp="1"/>
          </p:cNvSpPr>
          <p:nvPr>
            <p:ph type="sldNum" sz="quarter" idx="12"/>
          </p:nvPr>
        </p:nvSpPr>
        <p:spPr/>
        <p:txBody>
          <a:bodyPr/>
          <a:lstStyle/>
          <a:p>
            <a:fld id="{642DAD84-61FA-455D-89CA-E61624E3F060}" type="slidenum">
              <a:rPr lang="en-GB" smtClean="0"/>
              <a:t>2</a:t>
            </a:fld>
            <a:endParaRPr lang="en-GB"/>
          </a:p>
        </p:txBody>
      </p:sp>
      <p:pic>
        <p:nvPicPr>
          <p:cNvPr id="5" name="Picture 4"/>
          <p:cNvPicPr>
            <a:picLocks noChangeAspect="1"/>
          </p:cNvPicPr>
          <p:nvPr/>
        </p:nvPicPr>
        <p:blipFill>
          <a:blip r:embed="rId2"/>
          <a:stretch>
            <a:fillRect/>
          </a:stretch>
        </p:blipFill>
        <p:spPr>
          <a:xfrm>
            <a:off x="7792871" y="51646"/>
            <a:ext cx="4299755" cy="6746999"/>
          </a:xfrm>
          <a:prstGeom prst="rect">
            <a:avLst/>
          </a:prstGeom>
        </p:spPr>
      </p:pic>
    </p:spTree>
    <p:extLst>
      <p:ext uri="{BB962C8B-B14F-4D97-AF65-F5344CB8AC3E}">
        <p14:creationId xmlns:p14="http://schemas.microsoft.com/office/powerpoint/2010/main" val="115112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Solar wind moments &lt;-&gt; shock </a:t>
            </a:r>
            <a:r>
              <a:rPr lang="en-US" dirty="0" err="1" smtClean="0"/>
              <a:t>params</a:t>
            </a:r>
            <a:endParaRPr lang="en-US" dirty="0"/>
          </a:p>
        </p:txBody>
      </p:sp>
      <p:sp>
        <p:nvSpPr>
          <p:cNvPr id="3" name="Content Placeholder 2"/>
          <p:cNvSpPr>
            <a:spLocks noGrp="1"/>
          </p:cNvSpPr>
          <p:nvPr>
            <p:ph idx="1"/>
          </p:nvPr>
        </p:nvSpPr>
        <p:spPr>
          <a:xfrm>
            <a:off x="330648" y="1406693"/>
            <a:ext cx="5461896" cy="4351338"/>
          </a:xfrm>
        </p:spPr>
        <p:txBody>
          <a:bodyPr/>
          <a:lstStyle/>
          <a:p>
            <a:r>
              <a:rPr lang="en-US" dirty="0" smtClean="0"/>
              <a:t>SW proton beam not well resolved by FPI</a:t>
            </a:r>
          </a:p>
          <a:p>
            <a:r>
              <a:rPr lang="en-US" dirty="0" smtClean="0"/>
              <a:t>From Nov 2017, better energy res, but same angular</a:t>
            </a:r>
          </a:p>
          <a:p>
            <a:r>
              <a:rPr lang="en-US" dirty="0" smtClean="0"/>
              <a:t>Strategies (all bad!):</a:t>
            </a:r>
          </a:p>
        </p:txBody>
      </p:sp>
      <p:sp>
        <p:nvSpPr>
          <p:cNvPr id="4" name="Slide Number Placeholder 3"/>
          <p:cNvSpPr>
            <a:spLocks noGrp="1"/>
          </p:cNvSpPr>
          <p:nvPr>
            <p:ph type="sldNum" sz="quarter" idx="12"/>
          </p:nvPr>
        </p:nvSpPr>
        <p:spPr/>
        <p:txBody>
          <a:bodyPr/>
          <a:lstStyle/>
          <a:p>
            <a:fld id="{642DAD84-61FA-455D-89CA-E61624E3F060}" type="slidenum">
              <a:rPr lang="en-GB" smtClean="0"/>
              <a:t>3</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759" y="1311431"/>
            <a:ext cx="5654241" cy="43691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50346362"/>
              </p:ext>
            </p:extLst>
          </p:nvPr>
        </p:nvGraphicFramePr>
        <p:xfrm>
          <a:off x="330648" y="3864907"/>
          <a:ext cx="6306361" cy="2103120"/>
        </p:xfrm>
        <a:graphic>
          <a:graphicData uri="http://schemas.openxmlformats.org/drawingml/2006/table">
            <a:tbl>
              <a:tblPr firstRow="1" bandRow="1">
                <a:tableStyleId>{5C22544A-7EE6-4342-B048-85BDC9FD1C3A}</a:tableStyleId>
              </a:tblPr>
              <a:tblGrid>
                <a:gridCol w="1684480">
                  <a:extLst>
                    <a:ext uri="{9D8B030D-6E8A-4147-A177-3AD203B41FA5}">
                      <a16:colId xmlns:a16="http://schemas.microsoft.com/office/drawing/2014/main" val="3998503832"/>
                    </a:ext>
                  </a:extLst>
                </a:gridCol>
                <a:gridCol w="1165691">
                  <a:extLst>
                    <a:ext uri="{9D8B030D-6E8A-4147-A177-3AD203B41FA5}">
                      <a16:colId xmlns:a16="http://schemas.microsoft.com/office/drawing/2014/main" val="509527763"/>
                    </a:ext>
                  </a:extLst>
                </a:gridCol>
                <a:gridCol w="933646">
                  <a:extLst>
                    <a:ext uri="{9D8B030D-6E8A-4147-A177-3AD203B41FA5}">
                      <a16:colId xmlns:a16="http://schemas.microsoft.com/office/drawing/2014/main" val="3521762119"/>
                    </a:ext>
                  </a:extLst>
                </a:gridCol>
                <a:gridCol w="1261272">
                  <a:extLst>
                    <a:ext uri="{9D8B030D-6E8A-4147-A177-3AD203B41FA5}">
                      <a16:colId xmlns:a16="http://schemas.microsoft.com/office/drawing/2014/main" val="135832717"/>
                    </a:ext>
                  </a:extLst>
                </a:gridCol>
                <a:gridCol w="1261272">
                  <a:extLst>
                    <a:ext uri="{9D8B030D-6E8A-4147-A177-3AD203B41FA5}">
                      <a16:colId xmlns:a16="http://schemas.microsoft.com/office/drawing/2014/main" val="1888409175"/>
                    </a:ext>
                  </a:extLst>
                </a:gridCol>
              </a:tblGrid>
              <a:tr h="317422">
                <a:tc>
                  <a:txBody>
                    <a:bodyPr/>
                    <a:lstStyle/>
                    <a:p>
                      <a:r>
                        <a:rPr lang="en-US" dirty="0" smtClean="0"/>
                        <a:t>Source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Ni (/cm</a:t>
                      </a:r>
                      <a:r>
                        <a:rPr lang="en-US" baseline="30000" dirty="0" smtClean="0"/>
                        <a:t>3</a:t>
                      </a:r>
                      <a:r>
                        <a:rPr lang="en-US" baseline="0" dirty="0" smtClean="0"/>
                        <a:t>)</a:t>
                      </a:r>
                      <a:endParaRPr lang="en-US" dirty="0" smtClean="0"/>
                    </a:p>
                  </a:txBody>
                  <a:tcPr/>
                </a:tc>
                <a:tc>
                  <a:txBody>
                    <a:bodyPr/>
                    <a:lstStyle/>
                    <a:p>
                      <a:pPr algn="ctr"/>
                      <a:r>
                        <a:rPr lang="en-US" dirty="0" err="1" smtClean="0"/>
                        <a:t>Ti</a:t>
                      </a:r>
                      <a:r>
                        <a:rPr lang="en-US" dirty="0" smtClean="0"/>
                        <a:t> (eV)</a:t>
                      </a:r>
                      <a:endParaRPr lang="en-US" dirty="0"/>
                    </a:p>
                  </a:txBody>
                  <a:tcPr/>
                </a:tc>
                <a:tc>
                  <a:txBody>
                    <a:bodyPr/>
                    <a:lstStyle/>
                    <a:p>
                      <a:pPr algn="ctr"/>
                      <a:r>
                        <a:rPr lang="en-US" dirty="0" smtClean="0"/>
                        <a:t>Ne (/cm</a:t>
                      </a:r>
                      <a:r>
                        <a:rPr lang="en-US" baseline="30000" dirty="0" smtClean="0"/>
                        <a:t>3</a:t>
                      </a:r>
                      <a:r>
                        <a:rPr lang="en-US" baseline="0" dirty="0" smtClean="0"/>
                        <a:t>)</a:t>
                      </a:r>
                      <a:endParaRPr lang="en-US" dirty="0"/>
                    </a:p>
                  </a:txBody>
                  <a:tcPr/>
                </a:tc>
                <a:tc>
                  <a:txBody>
                    <a:bodyPr/>
                    <a:lstStyle/>
                    <a:p>
                      <a:pPr algn="ctr"/>
                      <a:r>
                        <a:rPr lang="en-US" dirty="0" err="1" smtClean="0"/>
                        <a:t>Te</a:t>
                      </a:r>
                      <a:r>
                        <a:rPr lang="en-US" dirty="0" smtClean="0"/>
                        <a:t> (eV)</a:t>
                      </a:r>
                      <a:endParaRPr lang="en-US" dirty="0"/>
                    </a:p>
                  </a:txBody>
                  <a:tcPr/>
                </a:tc>
                <a:extLst>
                  <a:ext uri="{0D108BD9-81ED-4DB2-BD59-A6C34878D82A}">
                    <a16:rowId xmlns:a16="http://schemas.microsoft.com/office/drawing/2014/main" val="3707926563"/>
                  </a:ext>
                </a:extLst>
              </a:tr>
              <a:tr h="317422">
                <a:tc>
                  <a:txBody>
                    <a:bodyPr/>
                    <a:lstStyle/>
                    <a:p>
                      <a:r>
                        <a:rPr lang="en-US" dirty="0" smtClean="0"/>
                        <a:t>Mission L2 CDFs</a:t>
                      </a:r>
                      <a:endParaRPr lang="en-US" dirty="0"/>
                    </a:p>
                  </a:txBody>
                  <a:tcPr/>
                </a:tc>
                <a:tc>
                  <a:txBody>
                    <a:bodyPr/>
                    <a:lstStyle/>
                    <a:p>
                      <a:pPr algn="ctr"/>
                      <a:r>
                        <a:rPr lang="en-US" dirty="0" smtClean="0">
                          <a:solidFill>
                            <a:schemeClr val="tx2"/>
                          </a:solidFill>
                        </a:rPr>
                        <a:t>8</a:t>
                      </a:r>
                      <a:endParaRPr lang="en-US" dirty="0">
                        <a:solidFill>
                          <a:schemeClr val="tx2"/>
                        </a:solidFill>
                      </a:endParaRPr>
                    </a:p>
                  </a:txBody>
                  <a:tcPr/>
                </a:tc>
                <a:tc>
                  <a:txBody>
                    <a:bodyPr/>
                    <a:lstStyle/>
                    <a:p>
                      <a:pPr algn="ctr"/>
                      <a:r>
                        <a:rPr lang="en-US" dirty="0" smtClean="0">
                          <a:solidFill>
                            <a:schemeClr val="tx2"/>
                          </a:solidFill>
                        </a:rPr>
                        <a:t>27</a:t>
                      </a:r>
                      <a:endParaRPr lang="en-US" dirty="0">
                        <a:solidFill>
                          <a:schemeClr val="tx2"/>
                        </a:solidFill>
                      </a:endParaRPr>
                    </a:p>
                  </a:txBody>
                  <a:tcPr/>
                </a:tc>
                <a:tc>
                  <a:txBody>
                    <a:bodyPr/>
                    <a:lstStyle/>
                    <a:p>
                      <a:pPr algn="ctr"/>
                      <a:r>
                        <a:rPr lang="en-US" b="1" i="1" dirty="0" smtClean="0">
                          <a:solidFill>
                            <a:schemeClr val="tx2"/>
                          </a:solidFill>
                        </a:rPr>
                        <a:t>11</a:t>
                      </a:r>
                      <a:endParaRPr lang="en-US" b="1" i="1" dirty="0">
                        <a:solidFill>
                          <a:schemeClr val="tx2"/>
                        </a:solidFill>
                      </a:endParaRPr>
                    </a:p>
                  </a:txBody>
                  <a:tcPr/>
                </a:tc>
                <a:tc>
                  <a:txBody>
                    <a:bodyPr/>
                    <a:lstStyle/>
                    <a:p>
                      <a:pPr algn="ctr"/>
                      <a:r>
                        <a:rPr lang="en-US" b="1" i="1" dirty="0" smtClean="0">
                          <a:solidFill>
                            <a:schemeClr val="tx2"/>
                          </a:solidFill>
                        </a:rPr>
                        <a:t>10</a:t>
                      </a:r>
                      <a:endParaRPr lang="en-US" b="1" i="1" dirty="0">
                        <a:solidFill>
                          <a:schemeClr val="tx2"/>
                        </a:solidFill>
                      </a:endParaRPr>
                    </a:p>
                  </a:txBody>
                  <a:tcPr/>
                </a:tc>
                <a:extLst>
                  <a:ext uri="{0D108BD9-81ED-4DB2-BD59-A6C34878D82A}">
                    <a16:rowId xmlns:a16="http://schemas.microsoft.com/office/drawing/2014/main" val="3817312361"/>
                  </a:ext>
                </a:extLst>
              </a:tr>
              <a:tr h="317422">
                <a:tc>
                  <a:txBody>
                    <a:bodyPr/>
                    <a:lstStyle/>
                    <a:p>
                      <a:r>
                        <a:rPr lang="en-US" dirty="0" smtClean="0"/>
                        <a:t>Partial moment sums</a:t>
                      </a:r>
                    </a:p>
                  </a:txBody>
                  <a:tcPr/>
                </a:tc>
                <a:tc>
                  <a:txBody>
                    <a:bodyPr/>
                    <a:lstStyle/>
                    <a:p>
                      <a:pPr algn="ctr"/>
                      <a:r>
                        <a:rPr lang="en-US" dirty="0" smtClean="0">
                          <a:solidFill>
                            <a:schemeClr val="tx2"/>
                          </a:solidFill>
                        </a:rPr>
                        <a:t>7</a:t>
                      </a:r>
                      <a:endParaRPr lang="en-US" dirty="0">
                        <a:solidFill>
                          <a:schemeClr val="tx2"/>
                        </a:solidFill>
                      </a:endParaRPr>
                    </a:p>
                  </a:txBody>
                  <a:tcPr/>
                </a:tc>
                <a:tc>
                  <a:txBody>
                    <a:bodyPr/>
                    <a:lstStyle/>
                    <a:p>
                      <a:pPr algn="ctr"/>
                      <a:r>
                        <a:rPr lang="en-US" dirty="0" smtClean="0">
                          <a:solidFill>
                            <a:schemeClr val="tx2"/>
                          </a:solidFill>
                        </a:rPr>
                        <a:t>4.3</a:t>
                      </a:r>
                      <a:endParaRPr lang="en-US" dirty="0">
                        <a:solidFill>
                          <a:schemeClr val="tx2"/>
                        </a:solidFill>
                      </a:endParaRPr>
                    </a:p>
                  </a:txBody>
                  <a:tcPr/>
                </a:tc>
                <a:tc>
                  <a:txBody>
                    <a:bodyPr/>
                    <a:lstStyle/>
                    <a:p>
                      <a:pPr algn="ctr"/>
                      <a:endParaRPr lang="en-US">
                        <a:solidFill>
                          <a:schemeClr val="tx2"/>
                        </a:solidFill>
                      </a:endParaRPr>
                    </a:p>
                  </a:txBody>
                  <a:tcPr/>
                </a:tc>
                <a:tc>
                  <a:txBody>
                    <a:bodyPr/>
                    <a:lstStyle/>
                    <a:p>
                      <a:pPr algn="ctr"/>
                      <a:endParaRPr lang="en-US" dirty="0">
                        <a:solidFill>
                          <a:schemeClr val="tx2"/>
                        </a:solidFill>
                      </a:endParaRPr>
                    </a:p>
                  </a:txBody>
                  <a:tcPr/>
                </a:tc>
                <a:extLst>
                  <a:ext uri="{0D108BD9-81ED-4DB2-BD59-A6C34878D82A}">
                    <a16:rowId xmlns:a16="http://schemas.microsoft.com/office/drawing/2014/main" val="171643209"/>
                  </a:ext>
                </a:extLst>
              </a:tr>
              <a:tr h="317422">
                <a:tc>
                  <a:txBody>
                    <a:bodyPr/>
                    <a:lstStyle/>
                    <a:p>
                      <a:r>
                        <a:rPr lang="en-US" dirty="0" smtClean="0"/>
                        <a:t>Ion 1D Fits</a:t>
                      </a:r>
                      <a:endParaRPr lang="en-US" dirty="0"/>
                    </a:p>
                  </a:txBody>
                  <a:tcPr/>
                </a:tc>
                <a:tc>
                  <a:txBody>
                    <a:bodyPr/>
                    <a:lstStyle/>
                    <a:p>
                      <a:pPr algn="ctr"/>
                      <a:r>
                        <a:rPr lang="en-US" dirty="0" smtClean="0">
                          <a:solidFill>
                            <a:schemeClr val="tx2"/>
                          </a:solidFill>
                        </a:rPr>
                        <a:t>2.1</a:t>
                      </a:r>
                      <a:endParaRPr lang="en-US" dirty="0">
                        <a:solidFill>
                          <a:schemeClr val="tx2"/>
                        </a:solidFill>
                      </a:endParaRPr>
                    </a:p>
                  </a:txBody>
                  <a:tcPr/>
                </a:tc>
                <a:tc>
                  <a:txBody>
                    <a:bodyPr/>
                    <a:lstStyle/>
                    <a:p>
                      <a:pPr algn="ctr"/>
                      <a:r>
                        <a:rPr lang="en-US" dirty="0" smtClean="0">
                          <a:solidFill>
                            <a:schemeClr val="tx2"/>
                          </a:solidFill>
                        </a:rPr>
                        <a:t>1.6</a:t>
                      </a:r>
                      <a:endParaRPr lang="en-US" dirty="0">
                        <a:solidFill>
                          <a:schemeClr val="tx2"/>
                        </a:solidFill>
                      </a:endParaRPr>
                    </a:p>
                  </a:txBody>
                  <a:tcPr/>
                </a:tc>
                <a:tc>
                  <a:txBody>
                    <a:bodyPr/>
                    <a:lstStyle/>
                    <a:p>
                      <a:pPr algn="ctr"/>
                      <a:endParaRPr lang="en-US">
                        <a:solidFill>
                          <a:schemeClr val="tx2"/>
                        </a:solidFill>
                      </a:endParaRPr>
                    </a:p>
                  </a:txBody>
                  <a:tcPr/>
                </a:tc>
                <a:tc>
                  <a:txBody>
                    <a:bodyPr/>
                    <a:lstStyle/>
                    <a:p>
                      <a:pPr algn="ctr"/>
                      <a:endParaRPr lang="en-US">
                        <a:solidFill>
                          <a:schemeClr val="tx2"/>
                        </a:solidFill>
                      </a:endParaRPr>
                    </a:p>
                  </a:txBody>
                  <a:tcPr/>
                </a:tc>
                <a:extLst>
                  <a:ext uri="{0D108BD9-81ED-4DB2-BD59-A6C34878D82A}">
                    <a16:rowId xmlns:a16="http://schemas.microsoft.com/office/drawing/2014/main" val="2747413500"/>
                  </a:ext>
                </a:extLst>
              </a:tr>
              <a:tr h="317422">
                <a:tc>
                  <a:txBody>
                    <a:bodyPr/>
                    <a:lstStyle/>
                    <a:p>
                      <a:r>
                        <a:rPr lang="en-US" dirty="0" smtClean="0"/>
                        <a:t>OMNI/Wind</a:t>
                      </a:r>
                      <a:endParaRPr lang="en-US" dirty="0"/>
                    </a:p>
                  </a:txBody>
                  <a:tcPr/>
                </a:tc>
                <a:tc>
                  <a:txBody>
                    <a:bodyPr/>
                    <a:lstStyle/>
                    <a:p>
                      <a:pPr algn="ctr"/>
                      <a:r>
                        <a:rPr lang="en-US" dirty="0" smtClean="0">
                          <a:solidFill>
                            <a:schemeClr val="tx2"/>
                          </a:solidFill>
                        </a:rPr>
                        <a:t>10</a:t>
                      </a:r>
                      <a:endParaRPr lang="en-US" dirty="0">
                        <a:solidFill>
                          <a:schemeClr val="tx2"/>
                        </a:solidFill>
                      </a:endParaRPr>
                    </a:p>
                  </a:txBody>
                  <a:tcPr/>
                </a:tc>
                <a:tc>
                  <a:txBody>
                    <a:bodyPr/>
                    <a:lstStyle/>
                    <a:p>
                      <a:pPr algn="ctr"/>
                      <a:r>
                        <a:rPr lang="en-US" b="1" i="1" dirty="0" smtClean="0">
                          <a:solidFill>
                            <a:schemeClr val="tx2"/>
                          </a:solidFill>
                        </a:rPr>
                        <a:t>3</a:t>
                      </a:r>
                      <a:endParaRPr lang="en-US" b="1" i="1" dirty="0">
                        <a:solidFill>
                          <a:schemeClr val="tx2"/>
                        </a:solidFill>
                      </a:endParaRPr>
                    </a:p>
                  </a:txBody>
                  <a:tcPr/>
                </a:tc>
                <a:tc>
                  <a:txBody>
                    <a:bodyPr/>
                    <a:lstStyle/>
                    <a:p>
                      <a:pPr algn="ctr"/>
                      <a:r>
                        <a:rPr lang="en-US" dirty="0" smtClean="0">
                          <a:solidFill>
                            <a:schemeClr val="tx2"/>
                          </a:solidFill>
                        </a:rPr>
                        <a:t>11</a:t>
                      </a:r>
                      <a:endParaRPr lang="en-US" dirty="0">
                        <a:solidFill>
                          <a:schemeClr val="tx2"/>
                        </a:solidFill>
                      </a:endParaRPr>
                    </a:p>
                  </a:txBody>
                  <a:tcPr/>
                </a:tc>
                <a:tc>
                  <a:txBody>
                    <a:bodyPr/>
                    <a:lstStyle/>
                    <a:p>
                      <a:pPr algn="ctr"/>
                      <a:r>
                        <a:rPr lang="en-US" dirty="0" smtClean="0">
                          <a:solidFill>
                            <a:schemeClr val="tx2"/>
                          </a:solidFill>
                        </a:rPr>
                        <a:t>9</a:t>
                      </a:r>
                      <a:endParaRPr lang="en-US" dirty="0">
                        <a:solidFill>
                          <a:schemeClr val="tx2"/>
                        </a:solidFill>
                      </a:endParaRPr>
                    </a:p>
                  </a:txBody>
                  <a:tcPr/>
                </a:tc>
                <a:extLst>
                  <a:ext uri="{0D108BD9-81ED-4DB2-BD59-A6C34878D82A}">
                    <a16:rowId xmlns:a16="http://schemas.microsoft.com/office/drawing/2014/main" val="1564172454"/>
                  </a:ext>
                </a:extLst>
              </a:tr>
            </a:tbl>
          </a:graphicData>
        </a:graphic>
      </p:graphicFrame>
    </p:spTree>
    <p:extLst>
      <p:ext uri="{BB962C8B-B14F-4D97-AF65-F5344CB8AC3E}">
        <p14:creationId xmlns:p14="http://schemas.microsoft.com/office/powerpoint/2010/main" val="44874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half" idx="1"/>
          </p:nvPr>
        </p:nvSpPr>
        <p:spPr/>
        <p:txBody>
          <a:bodyPr/>
          <a:lstStyle/>
          <a:p>
            <a:r>
              <a:rPr lang="en-US" dirty="0" smtClean="0"/>
              <a:t>M</a:t>
            </a:r>
            <a:r>
              <a:rPr lang="en-US" baseline="-25000" dirty="0" smtClean="0"/>
              <a:t>ms</a:t>
            </a:r>
            <a:r>
              <a:rPr lang="en-US" dirty="0" smtClean="0"/>
              <a:t> ~ 1.9  [</a:t>
            </a:r>
            <a:r>
              <a:rPr lang="en-US" dirty="0" err="1" smtClean="0"/>
              <a:t>M</a:t>
            </a:r>
            <a:r>
              <a:rPr lang="en-US" baseline="-25000" dirty="0" err="1" smtClean="0"/>
              <a:t>crit</a:t>
            </a:r>
            <a:r>
              <a:rPr lang="en-US" dirty="0" smtClean="0"/>
              <a:t> ~1.5]</a:t>
            </a:r>
          </a:p>
          <a:p>
            <a:r>
              <a:rPr lang="en-US" dirty="0" smtClean="0"/>
              <a:t>β~ 1.5</a:t>
            </a:r>
          </a:p>
          <a:p>
            <a:r>
              <a:rPr lang="en-US" dirty="0" err="1" smtClean="0"/>
              <a:t>θ</a:t>
            </a:r>
            <a:r>
              <a:rPr lang="en-US" baseline="-25000" dirty="0" err="1" smtClean="0"/>
              <a:t>Bn</a:t>
            </a:r>
            <a:r>
              <a:rPr lang="en-US" dirty="0" smtClean="0"/>
              <a:t> ~ 113</a:t>
            </a:r>
            <a:r>
              <a:rPr lang="en-US" baseline="30000" dirty="0" smtClean="0"/>
              <a:t>o</a:t>
            </a:r>
            <a:r>
              <a:rPr lang="en-US" dirty="0" smtClean="0"/>
              <a:t>  (67</a:t>
            </a:r>
            <a:r>
              <a:rPr lang="en-US" baseline="30000" dirty="0" smtClean="0"/>
              <a:t>o</a:t>
            </a:r>
            <a:r>
              <a:rPr lang="en-US" dirty="0" smtClean="0"/>
              <a:t>)</a:t>
            </a:r>
          </a:p>
          <a:p>
            <a:r>
              <a:rPr lang="en-US" dirty="0" smtClean="0"/>
              <a:t>V</a:t>
            </a:r>
            <a:r>
              <a:rPr lang="en-US" baseline="-25000" dirty="0" smtClean="0"/>
              <a:t>N</a:t>
            </a:r>
            <a:r>
              <a:rPr lang="en-US" baseline="30000" dirty="0" smtClean="0"/>
              <a:t>NIF</a:t>
            </a:r>
            <a:r>
              <a:rPr lang="en-US" dirty="0" smtClean="0"/>
              <a:t> ~ 113 km/s</a:t>
            </a:r>
          </a:p>
          <a:p>
            <a:r>
              <a:rPr lang="en-US" dirty="0" smtClean="0"/>
              <a:t>Ramp ~ 34 km ~ 1.25 c/</a:t>
            </a:r>
            <a:r>
              <a:rPr lang="el-GR" dirty="0" smtClean="0"/>
              <a:t>ω</a:t>
            </a:r>
            <a:r>
              <a:rPr lang="en-US" baseline="-25000" dirty="0" smtClean="0"/>
              <a:t>pi</a:t>
            </a:r>
          </a:p>
          <a:p>
            <a:pPr marL="0" indent="0">
              <a:buNone/>
            </a:pPr>
            <a:endParaRPr lang="en-US" dirty="0" smtClean="0"/>
          </a:p>
          <a:p>
            <a:pPr marL="0" indent="0">
              <a:buNone/>
            </a:pPr>
            <a:r>
              <a:rPr lang="en-US" dirty="0" smtClean="0"/>
              <a:t>Above </a:t>
            </a:r>
            <a:r>
              <a:rPr lang="en-US" dirty="0" err="1" smtClean="0"/>
              <a:t>utlizes</a:t>
            </a:r>
            <a:r>
              <a:rPr lang="en-US" dirty="0" smtClean="0"/>
              <a:t> 4 s/c capabilities</a:t>
            </a:r>
            <a:endParaRPr lang="en-US" dirty="0"/>
          </a:p>
        </p:txBody>
      </p:sp>
      <p:pic>
        <p:nvPicPr>
          <p:cNvPr id="8" name="Content Placeholder 7"/>
          <p:cNvPicPr>
            <a:picLocks noGrp="1" noChangeAspect="1"/>
          </p:cNvPicPr>
          <p:nvPr>
            <p:ph sz="half" idx="2"/>
          </p:nvPr>
        </p:nvPicPr>
        <p:blipFill rotWithShape="1">
          <a:blip r:embed="rId2"/>
          <a:srcRect l="366"/>
          <a:stretch/>
        </p:blipFill>
        <p:spPr>
          <a:xfrm>
            <a:off x="6694190" y="533673"/>
            <a:ext cx="5397726" cy="5643290"/>
          </a:xfrm>
          <a:prstGeom prst="rect">
            <a:avLst/>
          </a:prstGeom>
        </p:spPr>
      </p:pic>
      <p:sp>
        <p:nvSpPr>
          <p:cNvPr id="5" name="Slide Number Placeholder 4"/>
          <p:cNvSpPr>
            <a:spLocks noGrp="1"/>
          </p:cNvSpPr>
          <p:nvPr>
            <p:ph type="sldNum" sz="quarter" idx="12"/>
          </p:nvPr>
        </p:nvSpPr>
        <p:spPr/>
        <p:txBody>
          <a:bodyPr/>
          <a:lstStyle/>
          <a:p>
            <a:fld id="{642DAD84-61FA-455D-89CA-E61624E3F060}" type="slidenum">
              <a:rPr lang="en-GB" smtClean="0"/>
              <a:t>4</a:t>
            </a:fld>
            <a:endParaRPr lang="en-GB"/>
          </a:p>
        </p:txBody>
      </p:sp>
    </p:spTree>
    <p:extLst>
      <p:ext uri="{BB962C8B-B14F-4D97-AF65-F5344CB8AC3E}">
        <p14:creationId xmlns:p14="http://schemas.microsoft.com/office/powerpoint/2010/main" val="369805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88" y="365127"/>
            <a:ext cx="10515600" cy="1325563"/>
          </a:xfrm>
        </p:spPr>
        <p:txBody>
          <a:bodyPr/>
          <a:lstStyle/>
          <a:p>
            <a:r>
              <a:rPr lang="en-US" dirty="0" smtClean="0"/>
              <a:t>Electrodynamics</a:t>
            </a:r>
            <a:endParaRPr lang="en-US" dirty="0"/>
          </a:p>
        </p:txBody>
      </p:sp>
      <p:sp>
        <p:nvSpPr>
          <p:cNvPr id="3" name="Content Placeholder 2"/>
          <p:cNvSpPr>
            <a:spLocks noGrp="1"/>
          </p:cNvSpPr>
          <p:nvPr>
            <p:ph sz="half" idx="1"/>
          </p:nvPr>
        </p:nvSpPr>
        <p:spPr>
          <a:xfrm>
            <a:off x="422562" y="1502894"/>
            <a:ext cx="5181600" cy="4351338"/>
          </a:xfrm>
        </p:spPr>
        <p:txBody>
          <a:bodyPr>
            <a:normAutofit fontScale="85000" lnSpcReduction="20000"/>
          </a:bodyPr>
          <a:lstStyle/>
          <a:p>
            <a:r>
              <a:rPr lang="en-US" dirty="0" smtClean="0"/>
              <a:t>Consistent </a:t>
            </a:r>
            <a:r>
              <a:rPr lang="en-US" b="1" dirty="0" smtClean="0"/>
              <a:t>E</a:t>
            </a:r>
            <a:r>
              <a:rPr lang="en-US" dirty="0" smtClean="0"/>
              <a:t> signatures all 4 s/c</a:t>
            </a:r>
          </a:p>
          <a:p>
            <a:r>
              <a:rPr lang="en-US" dirty="0" smtClean="0"/>
              <a:t>Some features &lt; s/c separation ( ~ 17 km ~ 0.6 d</a:t>
            </a:r>
            <a:r>
              <a:rPr lang="en-US" baseline="-25000" dirty="0" smtClean="0"/>
              <a:t>i</a:t>
            </a:r>
            <a:r>
              <a:rPr lang="en-US" dirty="0" smtClean="0"/>
              <a:t>)</a:t>
            </a:r>
          </a:p>
          <a:p>
            <a:r>
              <a:rPr lang="en-US" dirty="0" smtClean="0"/>
              <a:t>Estimates of E</a:t>
            </a:r>
            <a:r>
              <a:rPr lang="en-US" baseline="-25000" dirty="0" smtClean="0"/>
              <a:t>N</a:t>
            </a:r>
            <a:r>
              <a:rPr lang="en-US" dirty="0" smtClean="0"/>
              <a:t> from:</a:t>
            </a:r>
          </a:p>
          <a:p>
            <a:pPr lvl="1"/>
            <a:r>
              <a:rPr lang="en-US" dirty="0" smtClean="0">
                <a:solidFill>
                  <a:schemeClr val="accent6">
                    <a:lumMod val="75000"/>
                  </a:schemeClr>
                </a:solidFill>
              </a:rPr>
              <a:t>&lt;DC 3D E booms&gt;</a:t>
            </a:r>
            <a:r>
              <a:rPr lang="en-US" baseline="-25000" dirty="0" smtClean="0">
                <a:solidFill>
                  <a:schemeClr val="accent6">
                    <a:lumMod val="75000"/>
                  </a:schemeClr>
                </a:solidFill>
              </a:rPr>
              <a:t>s/c</a:t>
            </a:r>
          </a:p>
          <a:p>
            <a:pPr lvl="1"/>
            <a:r>
              <a:rPr lang="en-US" dirty="0" smtClean="0">
                <a:solidFill>
                  <a:srgbClr val="C00000"/>
                </a:solidFill>
              </a:rPr>
              <a:t>&lt;e- </a:t>
            </a:r>
            <a:r>
              <a:rPr lang="en-US" dirty="0">
                <a:solidFill>
                  <a:srgbClr val="C00000"/>
                </a:solidFill>
              </a:rPr>
              <a:t>momentum </a:t>
            </a:r>
            <a:r>
              <a:rPr lang="en-US" dirty="0" err="1" smtClean="0">
                <a:solidFill>
                  <a:srgbClr val="C00000"/>
                </a:solidFill>
              </a:rPr>
              <a:t>eqn</a:t>
            </a:r>
            <a:r>
              <a:rPr lang="en-US" dirty="0" smtClean="0">
                <a:solidFill>
                  <a:srgbClr val="C00000"/>
                </a:solidFill>
              </a:rPr>
              <a:t>&gt;</a:t>
            </a:r>
            <a:r>
              <a:rPr lang="en-US" baseline="-25000" dirty="0" smtClean="0">
                <a:solidFill>
                  <a:srgbClr val="C00000"/>
                </a:solidFill>
              </a:rPr>
              <a:t>s/c</a:t>
            </a:r>
          </a:p>
          <a:p>
            <a:pPr lvl="1"/>
            <a:r>
              <a:rPr lang="en-US" dirty="0" smtClean="0">
                <a:solidFill>
                  <a:schemeClr val="accent5">
                    <a:lumMod val="75000"/>
                  </a:schemeClr>
                </a:solidFill>
              </a:rPr>
              <a:t>1 s/c 1D Hall physics</a:t>
            </a:r>
            <a:endParaRPr lang="en-US" dirty="0">
              <a:solidFill>
                <a:schemeClr val="accent5">
                  <a:lumMod val="75000"/>
                </a:schemeClr>
              </a:solidFill>
            </a:endParaRPr>
          </a:p>
          <a:p>
            <a:r>
              <a:rPr lang="en-US" dirty="0" smtClean="0"/>
              <a:t>=&gt; potential ≤ 40 eV</a:t>
            </a:r>
          </a:p>
          <a:p>
            <a:r>
              <a:rPr lang="en-US" dirty="0" smtClean="0"/>
              <a:t>Uses 4 s/c </a:t>
            </a:r>
            <a:r>
              <a:rPr lang="en-US" dirty="0" smtClean="0">
                <a:sym typeface="Symbol" panose="05050102010706020507" pitchFamily="18" charset="2"/>
              </a:rPr>
              <a:t></a:t>
            </a:r>
            <a:r>
              <a:rPr lang="en-US" dirty="0" err="1" smtClean="0">
                <a:effectLst>
                  <a:outerShdw blurRad="38100" dist="38100" dir="2700000" algn="tl">
                    <a:srgbClr val="000000">
                      <a:alpha val="43137"/>
                    </a:srgbClr>
                  </a:outerShdw>
                </a:effectLst>
                <a:sym typeface="Symbol" panose="05050102010706020507" pitchFamily="18" charset="2"/>
              </a:rPr>
              <a:t>P</a:t>
            </a:r>
            <a:r>
              <a:rPr lang="en-US" baseline="-25000" dirty="0" err="1" smtClean="0">
                <a:sym typeface="Symbol" panose="05050102010706020507" pitchFamily="18" charset="2"/>
              </a:rPr>
              <a:t>e</a:t>
            </a:r>
            <a:endParaRPr lang="en-US" baseline="-25000" dirty="0" smtClean="0">
              <a:sym typeface="Symbol" panose="05050102010706020507" pitchFamily="18" charset="2"/>
            </a:endParaRPr>
          </a:p>
          <a:p>
            <a:endParaRPr lang="en-US" baseline="-25000" dirty="0">
              <a:sym typeface="Symbol" panose="05050102010706020507" pitchFamily="18" charset="2"/>
            </a:endParaRPr>
          </a:p>
          <a:p>
            <a:endParaRPr lang="en-US" baseline="-25000" dirty="0" smtClean="0">
              <a:sym typeface="Symbol" panose="05050102010706020507" pitchFamily="18" charset="2"/>
            </a:endParaRPr>
          </a:p>
          <a:p>
            <a:endParaRPr lang="en-US" baseline="-25000" dirty="0">
              <a:sym typeface="Symbol" panose="05050102010706020507" pitchFamily="18" charset="2"/>
            </a:endParaRPr>
          </a:p>
          <a:p>
            <a:r>
              <a:rPr lang="en-US" baseline="-25000" dirty="0" smtClean="0">
                <a:sym typeface="Symbol" panose="05050102010706020507" pitchFamily="18" charset="2"/>
              </a:rPr>
              <a:t>.</a:t>
            </a:r>
          </a:p>
        </p:txBody>
      </p:sp>
      <p:pic>
        <p:nvPicPr>
          <p:cNvPr id="6" name="Content Placeholder 5"/>
          <p:cNvPicPr>
            <a:picLocks noGrp="1" noChangeAspect="1"/>
          </p:cNvPicPr>
          <p:nvPr>
            <p:ph sz="half" idx="2"/>
          </p:nvPr>
        </p:nvPicPr>
        <p:blipFill>
          <a:blip r:embed="rId2"/>
          <a:stretch>
            <a:fillRect/>
          </a:stretch>
        </p:blipFill>
        <p:spPr>
          <a:xfrm>
            <a:off x="5670356" y="259161"/>
            <a:ext cx="6397601" cy="6447324"/>
          </a:xfrm>
          <a:prstGeom prst="rect">
            <a:avLst/>
          </a:prstGeom>
        </p:spPr>
      </p:pic>
      <p:sp>
        <p:nvSpPr>
          <p:cNvPr id="5" name="Slide Number Placeholder 4"/>
          <p:cNvSpPr>
            <a:spLocks noGrp="1"/>
          </p:cNvSpPr>
          <p:nvPr>
            <p:ph type="sldNum" sz="quarter" idx="12"/>
          </p:nvPr>
        </p:nvSpPr>
        <p:spPr/>
        <p:txBody>
          <a:bodyPr/>
          <a:lstStyle/>
          <a:p>
            <a:fld id="{642DAD84-61FA-455D-89CA-E61624E3F060}" type="slidenum">
              <a:rPr lang="en-GB" smtClean="0"/>
              <a:t>5</a:t>
            </a:fld>
            <a:endParaRPr lang="en-GB"/>
          </a:p>
        </p:txBody>
      </p:sp>
      <p:cxnSp>
        <p:nvCxnSpPr>
          <p:cNvPr id="9" name="Straight Arrow Connector 8"/>
          <p:cNvCxnSpPr/>
          <p:nvPr/>
        </p:nvCxnSpPr>
        <p:spPr>
          <a:xfrm>
            <a:off x="5442012" y="2263806"/>
            <a:ext cx="2885242" cy="81674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03463" y="2735806"/>
            <a:ext cx="2626316" cy="2253444"/>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144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108332" y="100648"/>
            <a:ext cx="5717999" cy="6635410"/>
          </a:xfrm>
          <a:prstGeom prst="rect">
            <a:avLst/>
          </a:prstGeom>
        </p:spPr>
      </p:pic>
      <p:sp>
        <p:nvSpPr>
          <p:cNvPr id="2" name="Title 1"/>
          <p:cNvSpPr>
            <a:spLocks noGrp="1"/>
          </p:cNvSpPr>
          <p:nvPr>
            <p:ph type="title"/>
          </p:nvPr>
        </p:nvSpPr>
        <p:spPr>
          <a:xfrm>
            <a:off x="627888" y="365127"/>
            <a:ext cx="10515600" cy="1325563"/>
          </a:xfrm>
        </p:spPr>
        <p:txBody>
          <a:bodyPr/>
          <a:lstStyle/>
          <a:p>
            <a:r>
              <a:rPr lang="en-US" dirty="0" smtClean="0"/>
              <a:t>Electrodynamics</a:t>
            </a:r>
            <a:endParaRPr lang="en-US" dirty="0"/>
          </a:p>
        </p:txBody>
      </p:sp>
      <p:sp>
        <p:nvSpPr>
          <p:cNvPr id="3" name="Content Placeholder 2"/>
          <p:cNvSpPr>
            <a:spLocks noGrp="1"/>
          </p:cNvSpPr>
          <p:nvPr>
            <p:ph sz="half" idx="1"/>
          </p:nvPr>
        </p:nvSpPr>
        <p:spPr>
          <a:xfrm>
            <a:off x="422562" y="1502894"/>
            <a:ext cx="5181600" cy="4351338"/>
          </a:xfrm>
        </p:spPr>
        <p:txBody>
          <a:bodyPr>
            <a:normAutofit fontScale="85000" lnSpcReduction="20000"/>
          </a:bodyPr>
          <a:lstStyle/>
          <a:p>
            <a:r>
              <a:rPr lang="en-US" dirty="0" smtClean="0"/>
              <a:t>Consistent </a:t>
            </a:r>
            <a:r>
              <a:rPr lang="en-US" b="1" dirty="0" smtClean="0"/>
              <a:t>E</a:t>
            </a:r>
            <a:r>
              <a:rPr lang="en-US" dirty="0" smtClean="0"/>
              <a:t> signatures all 4 s/c</a:t>
            </a:r>
          </a:p>
          <a:p>
            <a:r>
              <a:rPr lang="en-US" dirty="0" smtClean="0"/>
              <a:t>Some features &lt; s/c separation ( ~ 17 km ~ 0.6 d</a:t>
            </a:r>
            <a:r>
              <a:rPr lang="en-US" baseline="-25000" dirty="0" smtClean="0"/>
              <a:t>i</a:t>
            </a:r>
            <a:r>
              <a:rPr lang="en-US" dirty="0" smtClean="0"/>
              <a:t>)</a:t>
            </a:r>
          </a:p>
          <a:p>
            <a:r>
              <a:rPr lang="en-US" dirty="0" smtClean="0"/>
              <a:t>Estimates of E</a:t>
            </a:r>
            <a:r>
              <a:rPr lang="en-US" baseline="-25000" dirty="0" smtClean="0"/>
              <a:t>N</a:t>
            </a:r>
            <a:r>
              <a:rPr lang="en-US" dirty="0" smtClean="0"/>
              <a:t> from:</a:t>
            </a:r>
          </a:p>
          <a:p>
            <a:pPr lvl="1"/>
            <a:r>
              <a:rPr lang="en-US" dirty="0" smtClean="0">
                <a:solidFill>
                  <a:schemeClr val="accent6">
                    <a:lumMod val="75000"/>
                  </a:schemeClr>
                </a:solidFill>
              </a:rPr>
              <a:t>&lt;DC 3D E booms&gt;</a:t>
            </a:r>
            <a:r>
              <a:rPr lang="en-US" baseline="-25000" dirty="0" smtClean="0">
                <a:solidFill>
                  <a:schemeClr val="accent6">
                    <a:lumMod val="75000"/>
                  </a:schemeClr>
                </a:solidFill>
              </a:rPr>
              <a:t>s/c</a:t>
            </a:r>
          </a:p>
          <a:p>
            <a:pPr lvl="1"/>
            <a:r>
              <a:rPr lang="en-US" dirty="0" smtClean="0">
                <a:solidFill>
                  <a:srgbClr val="C00000"/>
                </a:solidFill>
              </a:rPr>
              <a:t>&lt;e- </a:t>
            </a:r>
            <a:r>
              <a:rPr lang="en-US" dirty="0">
                <a:solidFill>
                  <a:srgbClr val="C00000"/>
                </a:solidFill>
              </a:rPr>
              <a:t>momentum </a:t>
            </a:r>
            <a:r>
              <a:rPr lang="en-US" dirty="0" err="1" smtClean="0">
                <a:solidFill>
                  <a:srgbClr val="C00000"/>
                </a:solidFill>
              </a:rPr>
              <a:t>eqn</a:t>
            </a:r>
            <a:r>
              <a:rPr lang="en-US" dirty="0" smtClean="0">
                <a:solidFill>
                  <a:srgbClr val="C00000"/>
                </a:solidFill>
              </a:rPr>
              <a:t>&gt;</a:t>
            </a:r>
            <a:r>
              <a:rPr lang="en-US" baseline="-25000" dirty="0" smtClean="0">
                <a:solidFill>
                  <a:srgbClr val="C00000"/>
                </a:solidFill>
              </a:rPr>
              <a:t>s/c</a:t>
            </a:r>
          </a:p>
          <a:p>
            <a:pPr lvl="1"/>
            <a:r>
              <a:rPr lang="en-US" dirty="0" smtClean="0">
                <a:solidFill>
                  <a:schemeClr val="accent5">
                    <a:lumMod val="75000"/>
                  </a:schemeClr>
                </a:solidFill>
              </a:rPr>
              <a:t>1 s/c 1D Hall physics</a:t>
            </a:r>
            <a:endParaRPr lang="en-US" dirty="0">
              <a:solidFill>
                <a:schemeClr val="accent5">
                  <a:lumMod val="75000"/>
                </a:schemeClr>
              </a:solidFill>
            </a:endParaRPr>
          </a:p>
          <a:p>
            <a:r>
              <a:rPr lang="en-US" dirty="0" smtClean="0"/>
              <a:t>=&gt; potential ≤ 40 eV</a:t>
            </a:r>
          </a:p>
          <a:p>
            <a:r>
              <a:rPr lang="en-US" dirty="0" smtClean="0"/>
              <a:t>Uses 4 s/c </a:t>
            </a:r>
            <a:r>
              <a:rPr lang="en-US" dirty="0" smtClean="0">
                <a:sym typeface="Symbol" panose="05050102010706020507" pitchFamily="18" charset="2"/>
              </a:rPr>
              <a:t></a:t>
            </a:r>
            <a:r>
              <a:rPr lang="en-US" dirty="0" err="1" smtClean="0">
                <a:effectLst>
                  <a:outerShdw blurRad="38100" dist="38100" dir="2700000" algn="tl">
                    <a:srgbClr val="000000">
                      <a:alpha val="43137"/>
                    </a:srgbClr>
                  </a:outerShdw>
                </a:effectLst>
                <a:sym typeface="Symbol" panose="05050102010706020507" pitchFamily="18" charset="2"/>
              </a:rPr>
              <a:t>P</a:t>
            </a:r>
            <a:r>
              <a:rPr lang="en-US" baseline="-25000" dirty="0" err="1" smtClean="0">
                <a:sym typeface="Symbol" panose="05050102010706020507" pitchFamily="18" charset="2"/>
              </a:rPr>
              <a:t>e</a:t>
            </a:r>
            <a:endParaRPr lang="en-US" baseline="-25000" dirty="0" smtClean="0"/>
          </a:p>
          <a:p>
            <a:r>
              <a:rPr lang="en-US" dirty="0" smtClean="0"/>
              <a:t>De Hoffmann-Teller (</a:t>
            </a:r>
            <a:r>
              <a:rPr lang="en-US" dirty="0" err="1" smtClean="0">
                <a:solidFill>
                  <a:srgbClr val="7030A0"/>
                </a:solidFill>
              </a:rPr>
              <a:t>ambipolar</a:t>
            </a:r>
            <a:r>
              <a:rPr lang="en-US" dirty="0" smtClean="0"/>
              <a:t>) potential ~ 18 eV </a:t>
            </a:r>
          </a:p>
          <a:p>
            <a:r>
              <a:rPr lang="en-US" dirty="0" smtClean="0"/>
              <a:t>Downstream spikes </a:t>
            </a:r>
            <a:r>
              <a:rPr lang="en-US" dirty="0" smtClean="0">
                <a:sym typeface="Wingdings" panose="05000000000000000000" pitchFamily="2" charset="2"/>
              </a:rPr>
              <a:t> ongoing relaxation &lt; s/c scales</a:t>
            </a:r>
            <a:endParaRPr lang="en-US" dirty="0"/>
          </a:p>
        </p:txBody>
      </p:sp>
      <p:sp>
        <p:nvSpPr>
          <p:cNvPr id="5" name="Slide Number Placeholder 4"/>
          <p:cNvSpPr>
            <a:spLocks noGrp="1"/>
          </p:cNvSpPr>
          <p:nvPr>
            <p:ph type="sldNum" sz="quarter" idx="12"/>
          </p:nvPr>
        </p:nvSpPr>
        <p:spPr/>
        <p:txBody>
          <a:bodyPr/>
          <a:lstStyle/>
          <a:p>
            <a:fld id="{642DAD84-61FA-455D-89CA-E61624E3F060}" type="slidenum">
              <a:rPr lang="en-GB" smtClean="0"/>
              <a:t>6</a:t>
            </a:fld>
            <a:endParaRPr lang="en-GB"/>
          </a:p>
        </p:txBody>
      </p:sp>
      <p:cxnSp>
        <p:nvCxnSpPr>
          <p:cNvPr id="8" name="Straight Arrow Connector 7"/>
          <p:cNvCxnSpPr/>
          <p:nvPr/>
        </p:nvCxnSpPr>
        <p:spPr>
          <a:xfrm>
            <a:off x="4873841" y="4802823"/>
            <a:ext cx="3338004" cy="98541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p:txBody>
          <a:bodyPr/>
          <a:lstStyle/>
          <a:p>
            <a:endParaRPr lang="en-US" dirty="0"/>
          </a:p>
        </p:txBody>
      </p:sp>
      <p:cxnSp>
        <p:nvCxnSpPr>
          <p:cNvPr id="11" name="Straight Arrow Connector 10"/>
          <p:cNvCxnSpPr/>
          <p:nvPr/>
        </p:nvCxnSpPr>
        <p:spPr>
          <a:xfrm>
            <a:off x="3654641" y="2714943"/>
            <a:ext cx="3066199" cy="208788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817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70" y="365127"/>
            <a:ext cx="10515600" cy="1325563"/>
          </a:xfrm>
        </p:spPr>
        <p:txBody>
          <a:bodyPr/>
          <a:lstStyle/>
          <a:p>
            <a:r>
              <a:rPr lang="en-US" dirty="0" smtClean="0"/>
              <a:t>Electrons</a:t>
            </a:r>
            <a:endParaRPr lang="en-US" dirty="0"/>
          </a:p>
        </p:txBody>
      </p:sp>
      <p:sp>
        <p:nvSpPr>
          <p:cNvPr id="3" name="Content Placeholder 2"/>
          <p:cNvSpPr>
            <a:spLocks noGrp="1"/>
          </p:cNvSpPr>
          <p:nvPr>
            <p:ph sz="half" idx="1"/>
          </p:nvPr>
        </p:nvSpPr>
        <p:spPr>
          <a:xfrm>
            <a:off x="448056" y="1578737"/>
            <a:ext cx="5434584" cy="4351338"/>
          </a:xfrm>
        </p:spPr>
        <p:txBody>
          <a:bodyPr>
            <a:normAutofit/>
          </a:bodyPr>
          <a:lstStyle/>
          <a:p>
            <a:r>
              <a:rPr lang="en-US" dirty="0" smtClean="0"/>
              <a:t>V</a:t>
            </a:r>
            <a:r>
              <a:rPr lang="en-US" baseline="-25000" dirty="0" smtClean="0"/>
              <a:t>th e</a:t>
            </a:r>
            <a:r>
              <a:rPr lang="en-US" dirty="0" smtClean="0"/>
              <a:t> &gt;&gt; </a:t>
            </a:r>
            <a:r>
              <a:rPr lang="en-US" dirty="0" err="1" smtClean="0"/>
              <a:t>V</a:t>
            </a:r>
            <a:r>
              <a:rPr lang="en-US" baseline="-25000" dirty="0" err="1" smtClean="0"/>
              <a:t>flow</a:t>
            </a:r>
            <a:r>
              <a:rPr lang="en-US" dirty="0"/>
              <a:t> </a:t>
            </a:r>
            <a:r>
              <a:rPr lang="en-US" dirty="0" smtClean="0"/>
              <a:t>i.e. shock sub-thermal</a:t>
            </a:r>
          </a:p>
          <a:p>
            <a:r>
              <a:rPr lang="en-US" dirty="0" smtClean="0"/>
              <a:t>e- remain magnetized</a:t>
            </a:r>
          </a:p>
          <a:p>
            <a:r>
              <a:rPr lang="en-US" dirty="0" smtClean="0"/>
              <a:t>Energy </a:t>
            </a:r>
            <a:r>
              <a:rPr lang="en-US" dirty="0" smtClean="0">
                <a:sym typeface="Wingdings" panose="05000000000000000000" pitchFamily="2" charset="2"/>
              </a:rPr>
              <a:t> </a:t>
            </a:r>
            <a:r>
              <a:rPr lang="en-US" dirty="0" err="1" smtClean="0">
                <a:sym typeface="Wingdings" panose="05000000000000000000" pitchFamily="2" charset="2"/>
              </a:rPr>
              <a:t>dHT</a:t>
            </a:r>
            <a:r>
              <a:rPr lang="en-US" dirty="0" smtClean="0">
                <a:sym typeface="Wingdings" panose="05000000000000000000" pitchFamily="2" charset="2"/>
              </a:rPr>
              <a:t> (</a:t>
            </a:r>
            <a:r>
              <a:rPr lang="en-US" dirty="0" err="1" smtClean="0">
                <a:sym typeface="Wingdings" panose="05000000000000000000" pitchFamily="2" charset="2"/>
              </a:rPr>
              <a:t>ambipolar</a:t>
            </a:r>
            <a:r>
              <a:rPr lang="en-US" dirty="0" smtClean="0">
                <a:sym typeface="Wingdings" panose="05000000000000000000" pitchFamily="2" charset="2"/>
              </a:rPr>
              <a:t>) </a:t>
            </a:r>
            <a:r>
              <a:rPr lang="en-US" dirty="0" smtClean="0">
                <a:sym typeface="Symbol" panose="05050102010706020507" pitchFamily="18" charset="2"/>
              </a:rPr>
              <a:t></a:t>
            </a:r>
          </a:p>
          <a:p>
            <a:r>
              <a:rPr lang="en-US" dirty="0" smtClean="0">
                <a:sym typeface="Symbol" panose="05050102010706020507" pitchFamily="18" charset="2"/>
              </a:rPr>
              <a:t>Inferred  ~ 10eV &lt; 18 eV from </a:t>
            </a:r>
            <a:r>
              <a:rPr lang="en-US" dirty="0">
                <a:sym typeface="Symbol" panose="05050102010706020507" pitchFamily="18" charset="2"/>
              </a:rPr>
              <a:t></a:t>
            </a:r>
            <a:r>
              <a:rPr lang="en-US" dirty="0" err="1">
                <a:effectLst>
                  <a:outerShdw blurRad="38100" dist="38100" dir="2700000" algn="tl">
                    <a:srgbClr val="000000">
                      <a:alpha val="43137"/>
                    </a:srgbClr>
                  </a:outerShdw>
                </a:effectLst>
                <a:sym typeface="Symbol" panose="05050102010706020507" pitchFamily="18" charset="2"/>
              </a:rPr>
              <a:t>P</a:t>
            </a:r>
            <a:r>
              <a:rPr lang="en-US" baseline="-25000" dirty="0" err="1">
                <a:sym typeface="Symbol" panose="05050102010706020507" pitchFamily="18" charset="2"/>
              </a:rPr>
              <a:t>e</a:t>
            </a:r>
            <a:endParaRPr lang="en-US" baseline="-25000" dirty="0">
              <a:sym typeface="Symbol" panose="05050102010706020507" pitchFamily="18" charset="2"/>
            </a:endParaRPr>
          </a:p>
          <a:p>
            <a:r>
              <a:rPr lang="en-US" dirty="0" smtClean="0">
                <a:sym typeface="Symbol" panose="05050102010706020507" pitchFamily="18" charset="2"/>
              </a:rPr>
              <a:t>Accumulation of errors in </a:t>
            </a:r>
            <a:r>
              <a:rPr lang="en-US" dirty="0">
                <a:sym typeface="Symbol" panose="05050102010706020507" pitchFamily="18" charset="2"/>
              </a:rPr>
              <a:t></a:t>
            </a:r>
            <a:r>
              <a:rPr lang="en-US" dirty="0" err="1" smtClean="0">
                <a:effectLst>
                  <a:outerShdw blurRad="38100" dist="38100" dir="2700000" algn="tl">
                    <a:srgbClr val="000000">
                      <a:alpha val="43137"/>
                    </a:srgbClr>
                  </a:outerShdw>
                </a:effectLst>
                <a:sym typeface="Symbol" panose="05050102010706020507" pitchFamily="18" charset="2"/>
              </a:rPr>
              <a:t>P</a:t>
            </a:r>
            <a:r>
              <a:rPr lang="en-US" baseline="-25000" dirty="0" err="1" smtClean="0">
                <a:sym typeface="Symbol" panose="05050102010706020507" pitchFamily="18" charset="2"/>
              </a:rPr>
              <a:t>e</a:t>
            </a:r>
            <a:r>
              <a:rPr lang="en-US" baseline="-25000" dirty="0" smtClean="0">
                <a:sym typeface="Symbol" panose="05050102010706020507" pitchFamily="18" charset="2"/>
              </a:rPr>
              <a:t> </a:t>
            </a:r>
            <a:r>
              <a:rPr lang="en-US" dirty="0" smtClean="0">
                <a:sym typeface="Symbol" panose="05050102010706020507" pitchFamily="18" charset="2"/>
              </a:rPr>
              <a:t>from t-resolution (3pts), linear  approx., shock velocity, …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5864913" y="2049804"/>
            <a:ext cx="6202119" cy="4671673"/>
          </a:xfrm>
          <a:prstGeom prst="rect">
            <a:avLst/>
          </a:prstGeom>
        </p:spPr>
      </p:pic>
      <p:sp>
        <p:nvSpPr>
          <p:cNvPr id="5" name="Slide Number Placeholder 4"/>
          <p:cNvSpPr>
            <a:spLocks noGrp="1"/>
          </p:cNvSpPr>
          <p:nvPr>
            <p:ph type="sldNum" sz="quarter" idx="12"/>
          </p:nvPr>
        </p:nvSpPr>
        <p:spPr/>
        <p:txBody>
          <a:bodyPr/>
          <a:lstStyle/>
          <a:p>
            <a:fld id="{642DAD84-61FA-455D-89CA-E61624E3F060}" type="slidenum">
              <a:rPr lang="en-GB" smtClean="0"/>
              <a:t>7</a:t>
            </a:fld>
            <a:endParaRPr lang="en-GB"/>
          </a:p>
        </p:txBody>
      </p:sp>
      <p:pic>
        <p:nvPicPr>
          <p:cNvPr id="8" name="Picture 7"/>
          <p:cNvPicPr>
            <a:picLocks noChangeAspect="1"/>
          </p:cNvPicPr>
          <p:nvPr/>
        </p:nvPicPr>
        <p:blipFill>
          <a:blip r:embed="rId3"/>
          <a:stretch>
            <a:fillRect/>
          </a:stretch>
        </p:blipFill>
        <p:spPr>
          <a:xfrm>
            <a:off x="6263639" y="101991"/>
            <a:ext cx="5350383" cy="1851833"/>
          </a:xfrm>
          <a:prstGeom prst="rect">
            <a:avLst/>
          </a:prstGeom>
        </p:spPr>
      </p:pic>
      <p:sp>
        <p:nvSpPr>
          <p:cNvPr id="9" name="TextBox 8"/>
          <p:cNvSpPr txBox="1"/>
          <p:nvPr/>
        </p:nvSpPr>
        <p:spPr>
          <a:xfrm>
            <a:off x="9820657" y="4489704"/>
            <a:ext cx="1929384" cy="830997"/>
          </a:xfrm>
          <a:prstGeom prst="rect">
            <a:avLst/>
          </a:prstGeom>
          <a:noFill/>
        </p:spPr>
        <p:txBody>
          <a:bodyPr wrap="square" rtlCol="0">
            <a:spAutoFit/>
          </a:bodyPr>
          <a:lstStyle/>
          <a:p>
            <a:r>
              <a:rPr lang="en-US" sz="2400" dirty="0" smtClean="0">
                <a:solidFill>
                  <a:srgbClr val="C00000"/>
                </a:solidFill>
              </a:rPr>
              <a:t>“</a:t>
            </a:r>
            <a:r>
              <a:rPr lang="en-US" sz="2400" dirty="0" err="1" smtClean="0">
                <a:solidFill>
                  <a:srgbClr val="C00000"/>
                </a:solidFill>
              </a:rPr>
              <a:t>unshocked</a:t>
            </a:r>
            <a:r>
              <a:rPr lang="en-US" sz="2400" dirty="0" smtClean="0">
                <a:solidFill>
                  <a:srgbClr val="C00000"/>
                </a:solidFill>
              </a:rPr>
              <a:t>“</a:t>
            </a:r>
          </a:p>
          <a:p>
            <a:r>
              <a:rPr lang="en-US" sz="2400" dirty="0" smtClean="0">
                <a:solidFill>
                  <a:srgbClr val="C00000"/>
                </a:solidFill>
              </a:rPr>
              <a:t>+10eV</a:t>
            </a:r>
            <a:endParaRPr lang="en-US" sz="2400" dirty="0">
              <a:solidFill>
                <a:srgbClr val="C00000"/>
              </a:solidFill>
            </a:endParaRPr>
          </a:p>
        </p:txBody>
      </p:sp>
      <p:sp>
        <p:nvSpPr>
          <p:cNvPr id="10" name="TextBox 9"/>
          <p:cNvSpPr txBox="1"/>
          <p:nvPr/>
        </p:nvSpPr>
        <p:spPr>
          <a:xfrm>
            <a:off x="7159752" y="2267712"/>
            <a:ext cx="710451" cy="523220"/>
          </a:xfrm>
          <a:prstGeom prst="rect">
            <a:avLst/>
          </a:prstGeom>
          <a:noFill/>
        </p:spPr>
        <p:txBody>
          <a:bodyPr wrap="none" rtlCol="0">
            <a:spAutoFit/>
          </a:bodyPr>
          <a:lstStyle/>
          <a:p>
            <a:r>
              <a:rPr lang="en-US" sz="2800" dirty="0" smtClean="0"/>
              <a:t>|</a:t>
            </a:r>
            <a:r>
              <a:rPr lang="en-US" sz="2800" b="1" dirty="0" smtClean="0"/>
              <a:t>B</a:t>
            </a:r>
            <a:r>
              <a:rPr lang="en-US" sz="2800" dirty="0" smtClean="0"/>
              <a:t>|</a:t>
            </a:r>
            <a:endParaRPr lang="en-US" sz="2800" dirty="0"/>
          </a:p>
        </p:txBody>
      </p:sp>
      <p:sp>
        <p:nvSpPr>
          <p:cNvPr id="11" name="TextBox 10"/>
          <p:cNvSpPr txBox="1"/>
          <p:nvPr/>
        </p:nvSpPr>
        <p:spPr>
          <a:xfrm>
            <a:off x="7284720" y="2749296"/>
            <a:ext cx="638316" cy="523220"/>
          </a:xfrm>
          <a:prstGeom prst="rect">
            <a:avLst/>
          </a:prstGeom>
          <a:noFill/>
        </p:spPr>
        <p:txBody>
          <a:bodyPr wrap="none" rtlCol="0">
            <a:spAutoFit/>
          </a:bodyPr>
          <a:lstStyle/>
          <a:p>
            <a:r>
              <a:rPr lang="en-US" sz="2800" dirty="0" smtClean="0">
                <a:sym typeface="Symbol" panose="05050102010706020507" pitchFamily="18" charset="2"/>
              </a:rPr>
              <a:t></a:t>
            </a:r>
            <a:r>
              <a:rPr lang="en-US" sz="2800" baseline="30000" dirty="0" smtClean="0">
                <a:sym typeface="Symbol" panose="05050102010706020507" pitchFamily="18" charset="2"/>
              </a:rPr>
              <a:t>HT</a:t>
            </a:r>
            <a:endParaRPr lang="en-US" sz="2800" baseline="30000" dirty="0"/>
          </a:p>
        </p:txBody>
      </p:sp>
    </p:spTree>
    <p:extLst>
      <p:ext uri="{BB962C8B-B14F-4D97-AF65-F5344CB8AC3E}">
        <p14:creationId xmlns:p14="http://schemas.microsoft.com/office/powerpoint/2010/main" val="1848914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24981" y="147747"/>
            <a:ext cx="4547919" cy="6558380"/>
          </a:xfrm>
        </p:spPr>
      </p:pic>
      <p:sp>
        <p:nvSpPr>
          <p:cNvPr id="2" name="Title 1"/>
          <p:cNvSpPr>
            <a:spLocks noGrp="1"/>
          </p:cNvSpPr>
          <p:nvPr>
            <p:ph type="title"/>
          </p:nvPr>
        </p:nvSpPr>
        <p:spPr/>
        <p:txBody>
          <a:bodyPr/>
          <a:lstStyle/>
          <a:p>
            <a:r>
              <a:rPr lang="en-US" dirty="0" smtClean="0"/>
              <a:t>DC-AC fields</a:t>
            </a:r>
            <a:endParaRPr lang="en-US" dirty="0"/>
          </a:p>
        </p:txBody>
      </p:sp>
      <p:sp>
        <p:nvSpPr>
          <p:cNvPr id="5" name="Slide Number Placeholder 4"/>
          <p:cNvSpPr>
            <a:spLocks noGrp="1"/>
          </p:cNvSpPr>
          <p:nvPr>
            <p:ph type="sldNum" sz="quarter" idx="12"/>
          </p:nvPr>
        </p:nvSpPr>
        <p:spPr/>
        <p:txBody>
          <a:bodyPr/>
          <a:lstStyle/>
          <a:p>
            <a:fld id="{642DAD84-61FA-455D-89CA-E61624E3F060}" type="slidenum">
              <a:rPr lang="en-GB" smtClean="0"/>
              <a:t>8</a:t>
            </a:fld>
            <a:endParaRPr lang="en-GB"/>
          </a:p>
        </p:txBody>
      </p:sp>
      <p:sp>
        <p:nvSpPr>
          <p:cNvPr id="9" name="TextBox 8"/>
          <p:cNvSpPr txBox="1"/>
          <p:nvPr/>
        </p:nvSpPr>
        <p:spPr>
          <a:xfrm>
            <a:off x="8096433" y="292963"/>
            <a:ext cx="442750" cy="646331"/>
          </a:xfrm>
          <a:prstGeom prst="rect">
            <a:avLst/>
          </a:prstGeom>
          <a:noFill/>
        </p:spPr>
        <p:txBody>
          <a:bodyPr wrap="none" rtlCol="0">
            <a:spAutoFit/>
          </a:bodyPr>
          <a:lstStyle/>
          <a:p>
            <a:r>
              <a:rPr lang="en-US" sz="3600" b="1" dirty="0" smtClean="0"/>
              <a:t>B</a:t>
            </a:r>
            <a:endParaRPr lang="en-US" sz="3600" b="1" dirty="0"/>
          </a:p>
        </p:txBody>
      </p:sp>
      <p:sp>
        <p:nvSpPr>
          <p:cNvPr id="10" name="TextBox 9"/>
          <p:cNvSpPr txBox="1"/>
          <p:nvPr/>
        </p:nvSpPr>
        <p:spPr>
          <a:xfrm>
            <a:off x="8106785" y="1262111"/>
            <a:ext cx="609462" cy="646331"/>
          </a:xfrm>
          <a:prstGeom prst="rect">
            <a:avLst/>
          </a:prstGeom>
          <a:noFill/>
        </p:spPr>
        <p:txBody>
          <a:bodyPr wrap="none" rtlCol="0">
            <a:spAutoFit/>
          </a:bodyPr>
          <a:lstStyle/>
          <a:p>
            <a:r>
              <a:rPr lang="en-US" sz="3600" dirty="0" smtClean="0"/>
              <a:t>E</a:t>
            </a:r>
            <a:r>
              <a:rPr lang="en-US" sz="3600" baseline="-25000" dirty="0" smtClean="0"/>
              <a:t>N</a:t>
            </a:r>
            <a:endParaRPr lang="en-US" sz="3600" baseline="-25000" dirty="0"/>
          </a:p>
        </p:txBody>
      </p:sp>
      <p:sp>
        <p:nvSpPr>
          <p:cNvPr id="11" name="TextBox 10"/>
          <p:cNvSpPr txBox="1"/>
          <p:nvPr/>
        </p:nvSpPr>
        <p:spPr>
          <a:xfrm>
            <a:off x="8090511" y="2213498"/>
            <a:ext cx="692818" cy="646331"/>
          </a:xfrm>
          <a:prstGeom prst="rect">
            <a:avLst/>
          </a:prstGeom>
          <a:noFill/>
        </p:spPr>
        <p:txBody>
          <a:bodyPr wrap="none" rtlCol="0">
            <a:spAutoFit/>
          </a:bodyPr>
          <a:lstStyle/>
          <a:p>
            <a:r>
              <a:rPr lang="en-US" sz="3600" dirty="0" smtClean="0"/>
              <a:t>E</a:t>
            </a:r>
            <a:r>
              <a:rPr lang="en-US" sz="3600" baseline="-25000" dirty="0" smtClean="0"/>
              <a:t>||</a:t>
            </a:r>
            <a:endParaRPr lang="en-US" sz="3600" baseline="-25000" dirty="0"/>
          </a:p>
        </p:txBody>
      </p:sp>
      <p:sp>
        <p:nvSpPr>
          <p:cNvPr id="12" name="TextBox 11"/>
          <p:cNvSpPr txBox="1"/>
          <p:nvPr/>
        </p:nvSpPr>
        <p:spPr>
          <a:xfrm>
            <a:off x="8097907" y="3419397"/>
            <a:ext cx="442750" cy="646331"/>
          </a:xfrm>
          <a:prstGeom prst="rect">
            <a:avLst/>
          </a:prstGeom>
          <a:noFill/>
        </p:spPr>
        <p:txBody>
          <a:bodyPr wrap="none" rtlCol="0">
            <a:spAutoFit/>
          </a:bodyPr>
          <a:lstStyle/>
          <a:p>
            <a:r>
              <a:rPr lang="en-US" sz="3600" b="1" dirty="0" smtClean="0"/>
              <a:t>B</a:t>
            </a:r>
            <a:endParaRPr lang="en-US" sz="3600" b="1" dirty="0"/>
          </a:p>
        </p:txBody>
      </p:sp>
      <p:sp>
        <p:nvSpPr>
          <p:cNvPr id="13" name="TextBox 12"/>
          <p:cNvSpPr txBox="1"/>
          <p:nvPr/>
        </p:nvSpPr>
        <p:spPr>
          <a:xfrm>
            <a:off x="8108259" y="4388545"/>
            <a:ext cx="609462" cy="646331"/>
          </a:xfrm>
          <a:prstGeom prst="rect">
            <a:avLst/>
          </a:prstGeom>
          <a:noFill/>
        </p:spPr>
        <p:txBody>
          <a:bodyPr wrap="none" rtlCol="0">
            <a:spAutoFit/>
          </a:bodyPr>
          <a:lstStyle/>
          <a:p>
            <a:r>
              <a:rPr lang="en-US" sz="3600" dirty="0" smtClean="0"/>
              <a:t>E</a:t>
            </a:r>
            <a:r>
              <a:rPr lang="en-US" sz="3600" baseline="-25000" dirty="0" smtClean="0"/>
              <a:t>N</a:t>
            </a:r>
            <a:endParaRPr lang="en-US" sz="3600" baseline="-25000" dirty="0"/>
          </a:p>
        </p:txBody>
      </p:sp>
      <p:sp>
        <p:nvSpPr>
          <p:cNvPr id="14" name="TextBox 13"/>
          <p:cNvSpPr txBox="1"/>
          <p:nvPr/>
        </p:nvSpPr>
        <p:spPr>
          <a:xfrm>
            <a:off x="8091985" y="5339932"/>
            <a:ext cx="692818" cy="646331"/>
          </a:xfrm>
          <a:prstGeom prst="rect">
            <a:avLst/>
          </a:prstGeom>
          <a:noFill/>
        </p:spPr>
        <p:txBody>
          <a:bodyPr wrap="none" rtlCol="0">
            <a:spAutoFit/>
          </a:bodyPr>
          <a:lstStyle/>
          <a:p>
            <a:r>
              <a:rPr lang="en-US" sz="3600" dirty="0" smtClean="0"/>
              <a:t>E</a:t>
            </a:r>
            <a:r>
              <a:rPr lang="en-US" sz="3600" baseline="-25000" dirty="0" smtClean="0"/>
              <a:t>||</a:t>
            </a:r>
            <a:endParaRPr lang="en-US" sz="3600" baseline="-25000" dirty="0"/>
          </a:p>
        </p:txBody>
      </p:sp>
      <p:sp>
        <p:nvSpPr>
          <p:cNvPr id="19" name="Content Placeholder 2"/>
          <p:cNvSpPr>
            <a:spLocks noGrp="1"/>
          </p:cNvSpPr>
          <p:nvPr>
            <p:ph sz="half" idx="1"/>
          </p:nvPr>
        </p:nvSpPr>
        <p:spPr>
          <a:xfrm>
            <a:off x="838200" y="1523786"/>
            <a:ext cx="5181600" cy="4351338"/>
          </a:xfrm>
        </p:spPr>
        <p:txBody>
          <a:bodyPr/>
          <a:lstStyle/>
          <a:p>
            <a:r>
              <a:rPr lang="en-US" dirty="0" smtClean="0"/>
              <a:t>Bi-polar DC E</a:t>
            </a:r>
            <a:r>
              <a:rPr lang="en-US" baseline="-25000" dirty="0" smtClean="0"/>
              <a:t>N</a:t>
            </a:r>
            <a:r>
              <a:rPr lang="en-US" dirty="0" smtClean="0"/>
              <a:t> @ 12Hz</a:t>
            </a:r>
          </a:p>
          <a:p>
            <a:r>
              <a:rPr lang="en-US" dirty="0" smtClean="0"/>
              <a:t>=&gt; non-monotonic </a:t>
            </a:r>
            <a:r>
              <a:rPr lang="en-US" dirty="0" smtClean="0">
                <a:sym typeface="Symbol" panose="05050102010706020507" pitchFamily="18" charset="2"/>
              </a:rPr>
              <a:t></a:t>
            </a:r>
            <a:endParaRPr lang="en-US" dirty="0" smtClean="0"/>
          </a:p>
          <a:p>
            <a:r>
              <a:rPr lang="en-US" dirty="0" smtClean="0"/>
              <a:t>Some structure @ 100 Hz</a:t>
            </a:r>
          </a:p>
          <a:p>
            <a:r>
              <a:rPr lang="en-US" dirty="0" smtClean="0"/>
              <a:t>Linked to mono-polar &amp; bi-polar E</a:t>
            </a:r>
            <a:r>
              <a:rPr lang="en-US" baseline="-25000" dirty="0" smtClean="0"/>
              <a:t>||</a:t>
            </a:r>
            <a:r>
              <a:rPr lang="en-US" dirty="0" smtClean="0"/>
              <a:t> @ 8192 Hz with  x10 E amplitude</a:t>
            </a:r>
          </a:p>
          <a:p>
            <a:r>
              <a:rPr lang="en-US" dirty="0" smtClean="0"/>
              <a:t>Downstream bursts similar</a:t>
            </a:r>
          </a:p>
          <a:p>
            <a:endParaRPr lang="en-US" dirty="0"/>
          </a:p>
        </p:txBody>
      </p:sp>
      <p:sp>
        <p:nvSpPr>
          <p:cNvPr id="20" name="TextBox 19"/>
          <p:cNvSpPr txBox="1"/>
          <p:nvPr/>
        </p:nvSpPr>
        <p:spPr>
          <a:xfrm>
            <a:off x="9416565" y="6130898"/>
            <a:ext cx="764750" cy="369332"/>
          </a:xfrm>
          <a:prstGeom prst="rect">
            <a:avLst/>
          </a:prstGeom>
          <a:noFill/>
        </p:spPr>
        <p:txBody>
          <a:bodyPr wrap="square" rtlCol="0">
            <a:spAutoFit/>
          </a:bodyPr>
          <a:lstStyle/>
          <a:p>
            <a:r>
              <a:rPr lang="en-US" dirty="0" smtClean="0"/>
              <a:t>0.25 s</a:t>
            </a:r>
            <a:endParaRPr lang="en-US" dirty="0"/>
          </a:p>
        </p:txBody>
      </p:sp>
      <p:cxnSp>
        <p:nvCxnSpPr>
          <p:cNvPr id="22" name="Straight Arrow Connector 21"/>
          <p:cNvCxnSpPr/>
          <p:nvPr/>
        </p:nvCxnSpPr>
        <p:spPr>
          <a:xfrm flipH="1">
            <a:off x="8106785" y="6356352"/>
            <a:ext cx="1309780" cy="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163774" y="6336173"/>
            <a:ext cx="1075359" cy="12782"/>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380074" y="2982433"/>
            <a:ext cx="4912242" cy="108329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49970" y="1900220"/>
            <a:ext cx="4839588" cy="1561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182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Ions: Specular Reflection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Some incident ions reflect @ ramp</a:t>
            </a:r>
          </a:p>
          <a:p>
            <a:r>
              <a:rPr lang="en-US" dirty="0" smtClean="0"/>
              <a:t>Gyration returns them to shock</a:t>
            </a:r>
          </a:p>
          <a:p>
            <a:r>
              <a:rPr lang="en-US" dirty="0" smtClean="0"/>
              <a:t>Simple in H-T frame</a:t>
            </a:r>
          </a:p>
          <a:p>
            <a:pPr lvl="1"/>
            <a:r>
              <a:rPr lang="en-US" dirty="0" smtClean="0"/>
              <a:t>no </a:t>
            </a:r>
            <a:r>
              <a:rPr lang="en-US" b="1" dirty="0" smtClean="0"/>
              <a:t>E</a:t>
            </a:r>
          </a:p>
          <a:p>
            <a:pPr lvl="1"/>
            <a:r>
              <a:rPr lang="en-US" dirty="0" smtClean="0"/>
              <a:t>V</a:t>
            </a:r>
            <a:r>
              <a:rPr lang="en-US" baseline="-25000" dirty="0" smtClean="0"/>
              <a:t>||</a:t>
            </a:r>
            <a:r>
              <a:rPr lang="en-US" dirty="0" smtClean="0"/>
              <a:t> = </a:t>
            </a:r>
            <a:r>
              <a:rPr lang="en-US" dirty="0" err="1" smtClean="0"/>
              <a:t>const</a:t>
            </a:r>
            <a:endParaRPr lang="en-US" dirty="0" smtClean="0"/>
          </a:p>
          <a:p>
            <a:pPr lvl="1"/>
            <a:r>
              <a:rPr lang="en-US" dirty="0" smtClean="0"/>
              <a:t>V</a:t>
            </a:r>
            <a:r>
              <a:rPr lang="en-US" baseline="-25000" dirty="0" smtClean="0">
                <a:sym typeface="Symbol" panose="05050102010706020507" pitchFamily="18" charset="2"/>
              </a:rPr>
              <a:t></a:t>
            </a:r>
            <a:r>
              <a:rPr lang="en-US" dirty="0" smtClean="0">
                <a:sym typeface="Symbol" panose="05050102010706020507" pitchFamily="18" charset="2"/>
              </a:rPr>
              <a:t> = gyration</a:t>
            </a:r>
            <a:endParaRPr lang="en-US" dirty="0" smtClean="0"/>
          </a:p>
          <a:p>
            <a:r>
              <a:rPr lang="en-US" dirty="0">
                <a:sym typeface="Wingdings" panose="05000000000000000000" pitchFamily="2" charset="2"/>
              </a:rPr>
              <a:t>Characteristic </a:t>
            </a:r>
            <a:r>
              <a:rPr lang="en-US" dirty="0" smtClean="0">
                <a:sym typeface="Wingdings" panose="05000000000000000000" pitchFamily="2" charset="2"/>
              </a:rPr>
              <a:t>orbit </a:t>
            </a:r>
            <a:r>
              <a:rPr lang="en-US" dirty="0">
                <a:sym typeface="Wingdings" panose="05000000000000000000" pitchFamily="2" charset="2"/>
              </a:rPr>
              <a:t>in </a:t>
            </a:r>
            <a:r>
              <a:rPr lang="en-US" dirty="0" smtClean="0">
                <a:sym typeface="Wingdings" panose="05000000000000000000" pitchFamily="2" charset="2"/>
              </a:rPr>
              <a:t>v-space</a:t>
            </a:r>
            <a:endParaRPr lang="en-US" dirty="0" smtClean="0"/>
          </a:p>
          <a:p>
            <a:r>
              <a:rPr lang="en-US" dirty="0" smtClean="0"/>
              <a:t>Leads to spread in velocity space </a:t>
            </a:r>
            <a:r>
              <a:rPr lang="en-US" dirty="0" smtClean="0">
                <a:sym typeface="Wingdings" panose="05000000000000000000" pitchFamily="2" charset="2"/>
              </a:rPr>
              <a:t> “heating”</a:t>
            </a:r>
          </a:p>
        </p:txBody>
      </p:sp>
      <p:sp>
        <p:nvSpPr>
          <p:cNvPr id="5" name="Slide Number Placeholder 4"/>
          <p:cNvSpPr>
            <a:spLocks noGrp="1"/>
          </p:cNvSpPr>
          <p:nvPr>
            <p:ph type="sldNum" sz="quarter" idx="12"/>
          </p:nvPr>
        </p:nvSpPr>
        <p:spPr/>
        <p:txBody>
          <a:bodyPr/>
          <a:lstStyle/>
          <a:p>
            <a:fld id="{642DAD84-61FA-455D-89CA-E61624E3F060}" type="slidenum">
              <a:rPr lang="en-GB" smtClean="0"/>
              <a:t>9</a:t>
            </a:fld>
            <a:endParaRPr lang="en-GB"/>
          </a:p>
        </p:txBody>
      </p:sp>
      <p:pic>
        <p:nvPicPr>
          <p:cNvPr id="7" name="Picture 6"/>
          <p:cNvPicPr>
            <a:picLocks noChangeAspect="1"/>
          </p:cNvPicPr>
          <p:nvPr/>
        </p:nvPicPr>
        <p:blipFill>
          <a:blip r:embed="rId2"/>
          <a:stretch>
            <a:fillRect/>
          </a:stretch>
        </p:blipFill>
        <p:spPr>
          <a:xfrm>
            <a:off x="8024845" y="3771899"/>
            <a:ext cx="2686017" cy="3095625"/>
          </a:xfrm>
          <a:prstGeom prst="rect">
            <a:avLst/>
          </a:prstGeom>
        </p:spPr>
      </p:pic>
      <p:cxnSp>
        <p:nvCxnSpPr>
          <p:cNvPr id="9" name="Straight Connector 8"/>
          <p:cNvCxnSpPr/>
          <p:nvPr/>
        </p:nvCxnSpPr>
        <p:spPr>
          <a:xfrm flipV="1">
            <a:off x="6019800" y="3124200"/>
            <a:ext cx="1532465" cy="1409700"/>
          </a:xfrm>
          <a:prstGeom prst="line">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72200" y="5410200"/>
            <a:ext cx="1619250" cy="422275"/>
          </a:xfrm>
          <a:prstGeom prst="line">
            <a:avLst/>
          </a:prstGeom>
          <a:ln w="73025">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8553" t="11944" r="13836" b="40000"/>
          <a:stretch/>
        </p:blipFill>
        <p:spPr>
          <a:xfrm>
            <a:off x="7581899" y="266700"/>
            <a:ext cx="3276601" cy="3295650"/>
          </a:xfrm>
          <a:prstGeom prst="rect">
            <a:avLst/>
          </a:prstGeom>
        </p:spPr>
      </p:pic>
      <p:sp>
        <p:nvSpPr>
          <p:cNvPr id="13" name="Content Placeholder 12"/>
          <p:cNvSpPr>
            <a:spLocks noGrp="1"/>
          </p:cNvSpPr>
          <p:nvPr>
            <p:ph sz="half" idx="2"/>
          </p:nvPr>
        </p:nvSpPr>
        <p:spPr/>
        <p:txBody>
          <a:bodyPr/>
          <a:lstStyle/>
          <a:p>
            <a:endParaRPr lang="en-US"/>
          </a:p>
        </p:txBody>
      </p:sp>
    </p:spTree>
    <p:extLst>
      <p:ext uri="{BB962C8B-B14F-4D97-AF65-F5344CB8AC3E}">
        <p14:creationId xmlns:p14="http://schemas.microsoft.com/office/powerpoint/2010/main" val="3034777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SP_SJS_template.potx" id="{D5DFF8A1-0353-4ACD-9170-71592ACD48E6}" vid="{835814FD-C5C8-490B-895F-EC6E67962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LASP_SJS_widescreen_template</Template>
  <TotalTime>8636</TotalTime>
  <Words>630</Words>
  <Application>Microsoft Office PowerPoint</Application>
  <PresentationFormat>Widescreen</PresentationFormat>
  <Paragraphs>141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Wingdings</vt:lpstr>
      <vt:lpstr>Office Theme</vt:lpstr>
      <vt:lpstr>High-resolution measurements of the cross-shock potential, ion reflection, and electron heating at an interplanetary shock by MMS  Steven J Schwartz1, Ian J Cohen2, Robert Ergun1,3, Narges Ahmadi1, Katherine Goodrich1,4, Hanying Wei5, Brian J Anderson6, Matthew R Argall7, James L Burch8, Eric R Christian9, Mihir Indrajit Desai9, Stephen A Fuselier8, Barbara L Giles9, Olivier Le Contel10, Barry Mauk7, David J McComas11, Jason R Shuster7, Robert J Strangeway5, Roy B Torbert7, Sarah K. Vines12,2, Joseph H Westlake6 and Gary Paul Zank13  (1)Laboratory for Atmospheric and Space Physics, Boulder, CO, United States, (2)Applied Physics Laboratory Johns Hopkins, Laurel, MD, United States, (3)University of Colorado, Boulder, CO, United States, (4)SSL, UC Berkeley, (5)University of California Los Angeles, Los Angeles, CA, United States, (6)Johns Hopkins Univ, Laurel, MD, United States, (7)University of New Hampshire, Durham, NH, United States, (8)Southwest Research Institute San Antonio, San Antonio, TX, United States, (9)NASA GSFC, Greenbelt, MD, United States, (10)Laboratoire de Physique des Plasmas (UMR7648), CNRS/Ecole Polytechnique/UPMC/Univ. Paris Sud/Obs. de Paris, Paris, France, (11)Princeton University, Department of Astrophysical Sciences, Princeton, NJ, United States,(12)University of Texas at San Antonio, San Antonio, TX, United States, (13)Univ of Alabama, Huntsville, Huntsville, AL, United States</vt:lpstr>
      <vt:lpstr>Outline/Motivation</vt:lpstr>
      <vt:lpstr>Aside: Solar wind moments &lt;-&gt; shock params</vt:lpstr>
      <vt:lpstr>Overview</vt:lpstr>
      <vt:lpstr>Electrodynamics</vt:lpstr>
      <vt:lpstr>Electrodynamics</vt:lpstr>
      <vt:lpstr>Electrons</vt:lpstr>
      <vt:lpstr>DC-AC fields</vt:lpstr>
      <vt:lpstr>Ions: Specular Reflection</vt:lpstr>
      <vt:lpstr>Ion dynamics</vt:lpstr>
      <vt:lpstr>Ion dynamics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E-fields @ IP Shock 2018-01-08</dc:title>
  <dc:creator>Steven Schwartz</dc:creator>
  <cp:lastModifiedBy>Steven Schwartz</cp:lastModifiedBy>
  <cp:revision>101</cp:revision>
  <cp:lastPrinted>2019-02-15T00:44:30Z</cp:lastPrinted>
  <dcterms:created xsi:type="dcterms:W3CDTF">2018-05-07T17:06:41Z</dcterms:created>
  <dcterms:modified xsi:type="dcterms:W3CDTF">2019-02-20T02:30:50Z</dcterms:modified>
</cp:coreProperties>
</file>