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2" r:id="rId3"/>
    <p:sldId id="303" r:id="rId4"/>
    <p:sldId id="304" r:id="rId5"/>
    <p:sldId id="306" r:id="rId6"/>
    <p:sldId id="307" r:id="rId7"/>
    <p:sldId id="308" r:id="rId8"/>
    <p:sldId id="309" r:id="rId9"/>
    <p:sldId id="310" r:id="rId10"/>
    <p:sldId id="312" r:id="rId11"/>
    <p:sldId id="313" r:id="rId12"/>
    <p:sldId id="314" r:id="rId13"/>
    <p:sldId id="319" r:id="rId14"/>
    <p:sldId id="315" r:id="rId15"/>
    <p:sldId id="270" r:id="rId16"/>
    <p:sldId id="284" r:id="rId17"/>
    <p:sldId id="318" r:id="rId18"/>
    <p:sldId id="31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2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5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FD93B-8E0B-42F5-B2C9-E7F6EBD45FF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4FAB8-2152-4546-AA81-A6400C7BF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6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1AF6-E94C-442B-B764-FDEE34C4641B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6059-BBEC-4DDB-B0A9-E8BF0F0F3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2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F862-E545-485B-B0CD-4B6BFEBB4BF3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6059-BBEC-4DDB-B0A9-E8BF0F0F3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33F5-200C-41B7-83A3-820195546D62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6059-BBEC-4DDB-B0A9-E8BF0F0F3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57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12F284-9A4F-415C-98A1-D7A6EDFCDDC3}" type="datetime1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2/21/2019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3DBAA5-C161-4E81-950B-F1BA9AAD93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90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21EB-859B-4BFB-8ED5-FEC170FD07D9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6059-BBEC-4DDB-B0A9-E8BF0F0F3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1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AE9D-7B20-48D3-B633-D1BC1FFBAC44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6059-BBEC-4DDB-B0A9-E8BF0F0F3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5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32BF-EA5F-4DD9-AEEE-AE7FCB2210FF}" type="datetime1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6059-BBEC-4DDB-B0A9-E8BF0F0F3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5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3AD4-36B3-4700-9370-003F10A30B50}" type="datetime1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6059-BBEC-4DDB-B0A9-E8BF0F0F3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2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BC03-014D-45BE-B53D-36A6FE077D7E}" type="datetime1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6059-BBEC-4DDB-B0A9-E8BF0F0F3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2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C188-123E-4CC4-96AD-862EC2031298}" type="datetime1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6059-BBEC-4DDB-B0A9-E8BF0F0F3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6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63BE-84B1-4D44-B490-01318DC85B69}" type="datetime1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6059-BBEC-4DDB-B0A9-E8BF0F0F3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1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3109-EB32-4AC4-BB21-BB8B5EFA9B1B}" type="datetime1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6059-BBEC-4DDB-B0A9-E8BF0F0F3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3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91BE3-11A4-4E45-B66B-7950334E297E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16059-BBEC-4DDB-B0A9-E8BF0F0F3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2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801" y="509967"/>
            <a:ext cx="10820400" cy="1461446"/>
          </a:xfrm>
        </p:spPr>
        <p:txBody>
          <a:bodyPr anchor="ctr">
            <a:noAutofit/>
          </a:bodyPr>
          <a:lstStyle/>
          <a:p>
            <a:r>
              <a:rPr lang="en-US" altLang="en-US" sz="3600" dirty="0">
                <a:latin typeface="Corbel" panose="020B0503020204020204" pitchFamily="34" charset="0"/>
                <a:ea typeface="MS PGothic" panose="020B0600070205080204" pitchFamily="34" charset="-128"/>
              </a:rPr>
              <a:t>MMS study of the structure and evolution of ion-scale flux ropes in the Earth’s cross-tail current sheet </a:t>
            </a:r>
            <a:endParaRPr lang="en-US" sz="3600" dirty="0">
              <a:latin typeface="Corbel" panose="020B05030202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349" y="2126551"/>
            <a:ext cx="11199303" cy="4229799"/>
          </a:xfrm>
        </p:spPr>
        <p:txBody>
          <a:bodyPr>
            <a:noAutofit/>
          </a:bodyPr>
          <a:lstStyle/>
          <a:p>
            <a:r>
              <a:rPr lang="en-US" altLang="en-US" b="1" dirty="0" smtClean="0">
                <a:latin typeface="Corbel" panose="020B0503020204020204" pitchFamily="34" charset="0"/>
                <a:ea typeface="MS PGothic" panose="020B0600070205080204" pitchFamily="34" charset="-128"/>
              </a:rPr>
              <a:t>Weijie Sun</a:t>
            </a:r>
            <a:r>
              <a:rPr lang="en-US" altLang="en-US" dirty="0" smtClean="0">
                <a:latin typeface="Corbel" panose="020B0503020204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baseline="30000" dirty="0" smtClean="0">
                <a:latin typeface="Corbel" panose="020B0503020204020204" pitchFamily="34" charset="0"/>
                <a:ea typeface="MS PGothic" panose="020B0600070205080204" pitchFamily="34" charset="-128"/>
              </a:rPr>
              <a:t>1</a:t>
            </a:r>
            <a:r>
              <a:rPr lang="en-US" altLang="en-US" dirty="0" smtClean="0">
                <a:latin typeface="Corbel" panose="020B0503020204020204" pitchFamily="34" charset="0"/>
                <a:ea typeface="MS PGothic" panose="020B0600070205080204" pitchFamily="34" charset="-128"/>
              </a:rPr>
              <a:t>, James A. </a:t>
            </a:r>
            <a:r>
              <a:rPr lang="en-US" altLang="en-US" dirty="0" err="1" smtClean="0">
                <a:latin typeface="Corbel" panose="020B0503020204020204" pitchFamily="34" charset="0"/>
                <a:ea typeface="MS PGothic" panose="020B0600070205080204" pitchFamily="34" charset="-128"/>
              </a:rPr>
              <a:t>Slavin</a:t>
            </a:r>
            <a:r>
              <a:rPr lang="en-US" altLang="en-US" dirty="0" smtClean="0">
                <a:latin typeface="Corbel" panose="020B0503020204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baseline="30000" dirty="0" smtClean="0">
                <a:latin typeface="Corbel" panose="020B0503020204020204" pitchFamily="34" charset="0"/>
                <a:ea typeface="MS PGothic" panose="020B0600070205080204" pitchFamily="34" charset="-128"/>
              </a:rPr>
              <a:t>1</a:t>
            </a:r>
            <a:r>
              <a:rPr lang="en-US" altLang="en-US" dirty="0" smtClean="0">
                <a:latin typeface="Corbel" panose="020B0503020204020204" pitchFamily="34" charset="0"/>
                <a:ea typeface="MS PGothic" panose="020B0600070205080204" pitchFamily="34" charset="-128"/>
              </a:rPr>
              <a:t>, </a:t>
            </a:r>
            <a:r>
              <a:rPr lang="fr-FR" altLang="en-US" dirty="0" err="1" smtClean="0">
                <a:latin typeface="Corbel" panose="020B0503020204020204" pitchFamily="34" charset="0"/>
                <a:ea typeface="MS PGothic" panose="020B0600070205080204" pitchFamily="34" charset="-128"/>
              </a:rPr>
              <a:t>Anmin</a:t>
            </a:r>
            <a:r>
              <a:rPr lang="fr-FR" altLang="en-US" dirty="0" smtClean="0">
                <a:latin typeface="Corbel" panose="020B0503020204020204" pitchFamily="34" charset="0"/>
                <a:ea typeface="MS PGothic" panose="020B0600070205080204" pitchFamily="34" charset="-128"/>
              </a:rPr>
              <a:t> </a:t>
            </a:r>
            <a:r>
              <a:rPr lang="fr-FR" altLang="en-US" dirty="0">
                <a:latin typeface="Corbel" panose="020B0503020204020204" pitchFamily="34" charset="0"/>
                <a:ea typeface="MS PGothic" panose="020B0600070205080204" pitchFamily="34" charset="-128"/>
              </a:rPr>
              <a:t>Tian </a:t>
            </a:r>
            <a:r>
              <a:rPr lang="fr-FR" altLang="en-US" baseline="30000" dirty="0">
                <a:latin typeface="Corbel" panose="020B0503020204020204" pitchFamily="34" charset="0"/>
                <a:ea typeface="MS PGothic" panose="020B0600070205080204" pitchFamily="34" charset="-128"/>
              </a:rPr>
              <a:t>2</a:t>
            </a:r>
            <a:r>
              <a:rPr lang="fr-FR" altLang="en-US" dirty="0">
                <a:latin typeface="Corbel" panose="020B0503020204020204" pitchFamily="34" charset="0"/>
                <a:ea typeface="MS PGothic" panose="020B0600070205080204" pitchFamily="34" charset="-128"/>
              </a:rPr>
              <a:t>, </a:t>
            </a:r>
            <a:r>
              <a:rPr lang="fr-FR" altLang="en-US" dirty="0" err="1" smtClean="0">
                <a:latin typeface="Corbel" panose="020B0503020204020204" pitchFamily="34" charset="0"/>
                <a:ea typeface="MS PGothic" panose="020B0600070205080204" pitchFamily="34" charset="-128"/>
              </a:rPr>
              <a:t>Shichen</a:t>
            </a:r>
            <a:r>
              <a:rPr lang="fr-FR" altLang="en-US" dirty="0" smtClean="0">
                <a:latin typeface="Corbel" panose="020B0503020204020204" pitchFamily="34" charset="0"/>
                <a:ea typeface="MS PGothic" panose="020B0600070205080204" pitchFamily="34" charset="-128"/>
              </a:rPr>
              <a:t> </a:t>
            </a:r>
            <a:r>
              <a:rPr lang="fr-FR" altLang="en-US" dirty="0">
                <a:latin typeface="Corbel" panose="020B0503020204020204" pitchFamily="34" charset="0"/>
                <a:ea typeface="MS PGothic" panose="020B0600070205080204" pitchFamily="34" charset="-128"/>
              </a:rPr>
              <a:t>Bai </a:t>
            </a:r>
            <a:r>
              <a:rPr lang="fr-FR" altLang="en-US" baseline="30000" dirty="0">
                <a:latin typeface="Corbel" panose="020B0503020204020204" pitchFamily="34" charset="0"/>
                <a:ea typeface="MS PGothic" panose="020B0600070205080204" pitchFamily="34" charset="-128"/>
              </a:rPr>
              <a:t>2</a:t>
            </a:r>
            <a:r>
              <a:rPr lang="fr-FR" altLang="en-US" dirty="0">
                <a:latin typeface="Corbel" panose="020B0503020204020204" pitchFamily="34" charset="0"/>
                <a:ea typeface="MS PGothic" panose="020B0600070205080204" pitchFamily="34" charset="-128"/>
              </a:rPr>
              <a:t>, </a:t>
            </a:r>
            <a:r>
              <a:rPr lang="fr-FR" altLang="en-US" dirty="0" err="1" smtClean="0">
                <a:latin typeface="Corbel" panose="020B0503020204020204" pitchFamily="34" charset="0"/>
                <a:ea typeface="MS PGothic" panose="020B0600070205080204" pitchFamily="34" charset="-128"/>
              </a:rPr>
              <a:t>Gangkai</a:t>
            </a:r>
            <a:r>
              <a:rPr lang="fr-FR" altLang="en-US" dirty="0" smtClean="0">
                <a:latin typeface="Corbel" panose="020B0503020204020204" pitchFamily="34" charset="0"/>
                <a:ea typeface="MS PGothic" panose="020B0600070205080204" pitchFamily="34" charset="-128"/>
              </a:rPr>
              <a:t> </a:t>
            </a:r>
            <a:r>
              <a:rPr lang="fr-FR" altLang="en-US" dirty="0" err="1">
                <a:latin typeface="Corbel" panose="020B0503020204020204" pitchFamily="34" charset="0"/>
                <a:ea typeface="MS PGothic" panose="020B0600070205080204" pitchFamily="34" charset="-128"/>
              </a:rPr>
              <a:t>Poh</a:t>
            </a:r>
            <a:r>
              <a:rPr lang="fr-FR" altLang="en-US" dirty="0">
                <a:latin typeface="Corbel" panose="020B0503020204020204" pitchFamily="34" charset="0"/>
                <a:ea typeface="MS PGothic" panose="020B0600070205080204" pitchFamily="34" charset="-128"/>
              </a:rPr>
              <a:t> </a:t>
            </a:r>
            <a:r>
              <a:rPr lang="fr-FR" altLang="en-US" baseline="30000" dirty="0">
                <a:latin typeface="Corbel" panose="020B0503020204020204" pitchFamily="34" charset="0"/>
                <a:ea typeface="MS PGothic" panose="020B0600070205080204" pitchFamily="34" charset="-128"/>
              </a:rPr>
              <a:t>3,4</a:t>
            </a:r>
            <a:r>
              <a:rPr lang="fr-FR" altLang="en-US" dirty="0">
                <a:latin typeface="Corbel" panose="020B0503020204020204" pitchFamily="34" charset="0"/>
                <a:ea typeface="MS PGothic" panose="020B0600070205080204" pitchFamily="34" charset="-128"/>
              </a:rPr>
              <a:t>, </a:t>
            </a:r>
            <a:r>
              <a:rPr lang="fr-FR" altLang="en-US" dirty="0" smtClean="0">
                <a:latin typeface="Corbel" panose="020B0503020204020204" pitchFamily="34" charset="0"/>
                <a:ea typeface="MS PGothic" panose="020B0600070205080204" pitchFamily="34" charset="-128"/>
              </a:rPr>
              <a:t>          </a:t>
            </a:r>
            <a:r>
              <a:rPr lang="fr-FR" altLang="en-US" dirty="0" err="1" smtClean="0">
                <a:latin typeface="Corbel" panose="020B0503020204020204" pitchFamily="34" charset="0"/>
                <a:ea typeface="MS PGothic" panose="020B0600070205080204" pitchFamily="34" charset="-128"/>
              </a:rPr>
              <a:t>Mojtaba</a:t>
            </a:r>
            <a:r>
              <a:rPr lang="fr-FR" altLang="en-US" dirty="0" smtClean="0">
                <a:latin typeface="Corbel" panose="020B0503020204020204" pitchFamily="34" charset="0"/>
                <a:ea typeface="MS PGothic" panose="020B0600070205080204" pitchFamily="34" charset="-128"/>
              </a:rPr>
              <a:t> </a:t>
            </a:r>
            <a:r>
              <a:rPr lang="fr-FR" altLang="en-US" dirty="0" err="1">
                <a:latin typeface="Corbel" panose="020B0503020204020204" pitchFamily="34" charset="0"/>
                <a:ea typeface="MS PGothic" panose="020B0600070205080204" pitchFamily="34" charset="-128"/>
              </a:rPr>
              <a:t>Akhavan-Tafti</a:t>
            </a:r>
            <a:r>
              <a:rPr lang="fr-FR" altLang="en-US" dirty="0">
                <a:latin typeface="Corbel" panose="020B0503020204020204" pitchFamily="34" charset="0"/>
                <a:ea typeface="MS PGothic" panose="020B0600070205080204" pitchFamily="34" charset="-128"/>
              </a:rPr>
              <a:t> </a:t>
            </a:r>
            <a:r>
              <a:rPr lang="fr-FR" altLang="en-US" baseline="30000" dirty="0">
                <a:latin typeface="Corbel" panose="020B0503020204020204" pitchFamily="34" charset="0"/>
                <a:ea typeface="MS PGothic" panose="020B0600070205080204" pitchFamily="34" charset="-128"/>
              </a:rPr>
              <a:t>1</a:t>
            </a:r>
            <a:r>
              <a:rPr lang="fr-FR" altLang="en-US" dirty="0">
                <a:latin typeface="Corbel" panose="020B0503020204020204" pitchFamily="34" charset="0"/>
                <a:ea typeface="MS PGothic" panose="020B0600070205080204" pitchFamily="34" charset="-128"/>
              </a:rPr>
              <a:t>, </a:t>
            </a:r>
            <a:r>
              <a:rPr lang="fr-FR" altLang="en-US" dirty="0" smtClean="0">
                <a:latin typeface="Corbel" panose="020B0503020204020204" pitchFamily="34" charset="0"/>
                <a:ea typeface="MS PGothic" panose="020B0600070205080204" pitchFamily="34" charset="-128"/>
              </a:rPr>
              <a:t>San </a:t>
            </a:r>
            <a:r>
              <a:rPr lang="fr-FR" altLang="en-US" dirty="0">
                <a:latin typeface="Corbel" panose="020B0503020204020204" pitchFamily="34" charset="0"/>
                <a:ea typeface="MS PGothic" panose="020B0600070205080204" pitchFamily="34" charset="-128"/>
              </a:rPr>
              <a:t>Lu </a:t>
            </a:r>
            <a:r>
              <a:rPr lang="fr-FR" altLang="en-US" baseline="30000" dirty="0">
                <a:latin typeface="Corbel" panose="020B0503020204020204" pitchFamily="34" charset="0"/>
                <a:ea typeface="MS PGothic" panose="020B0600070205080204" pitchFamily="34" charset="-128"/>
              </a:rPr>
              <a:t>5</a:t>
            </a:r>
            <a:r>
              <a:rPr lang="fr-FR" altLang="en-US" dirty="0">
                <a:latin typeface="Corbel" panose="020B0503020204020204" pitchFamily="34" charset="0"/>
                <a:ea typeface="MS PGothic" panose="020B0600070205080204" pitchFamily="34" charset="-128"/>
              </a:rPr>
              <a:t>, </a:t>
            </a:r>
            <a:r>
              <a:rPr lang="fr-FR" altLang="en-US" dirty="0" err="1" smtClean="0">
                <a:latin typeface="Corbel" panose="020B0503020204020204" pitchFamily="34" charset="0"/>
                <a:ea typeface="MS PGothic" panose="020B0600070205080204" pitchFamily="34" charset="-128"/>
              </a:rPr>
              <a:t>Shutao</a:t>
            </a:r>
            <a:r>
              <a:rPr lang="fr-FR" altLang="en-US" dirty="0" smtClean="0">
                <a:latin typeface="Corbel" panose="020B0503020204020204" pitchFamily="34" charset="0"/>
                <a:ea typeface="MS PGothic" panose="020B0600070205080204" pitchFamily="34" charset="-128"/>
              </a:rPr>
              <a:t> </a:t>
            </a:r>
            <a:r>
              <a:rPr lang="fr-FR" altLang="en-US" dirty="0">
                <a:latin typeface="Corbel" panose="020B0503020204020204" pitchFamily="34" charset="0"/>
                <a:ea typeface="MS PGothic" panose="020B0600070205080204" pitchFamily="34" charset="-128"/>
              </a:rPr>
              <a:t>Yao </a:t>
            </a:r>
            <a:r>
              <a:rPr lang="fr-FR" altLang="en-US" baseline="30000" dirty="0">
                <a:latin typeface="Corbel" panose="020B0503020204020204" pitchFamily="34" charset="0"/>
                <a:ea typeface="MS PGothic" panose="020B0600070205080204" pitchFamily="34" charset="-128"/>
              </a:rPr>
              <a:t>2</a:t>
            </a:r>
            <a:r>
              <a:rPr lang="fr-FR" altLang="en-US" dirty="0">
                <a:latin typeface="Corbel" panose="020B0503020204020204" pitchFamily="34" charset="0"/>
                <a:ea typeface="MS PGothic" panose="020B0600070205080204" pitchFamily="34" charset="-128"/>
              </a:rPr>
              <a:t>, </a:t>
            </a:r>
            <a:r>
              <a:rPr lang="fr-FR" altLang="en-US" dirty="0" smtClean="0">
                <a:latin typeface="Corbel" panose="020B0503020204020204" pitchFamily="34" charset="0"/>
                <a:ea typeface="MS PGothic" panose="020B0600070205080204" pitchFamily="34" charset="-128"/>
              </a:rPr>
              <a:t>Guan </a:t>
            </a:r>
            <a:r>
              <a:rPr lang="fr-FR" altLang="en-US" dirty="0">
                <a:latin typeface="Corbel" panose="020B0503020204020204" pitchFamily="34" charset="0"/>
                <a:ea typeface="MS PGothic" panose="020B0600070205080204" pitchFamily="34" charset="-128"/>
              </a:rPr>
              <a:t>Le </a:t>
            </a:r>
            <a:r>
              <a:rPr lang="fr-FR" altLang="en-US" baseline="30000" dirty="0">
                <a:latin typeface="Corbel" panose="020B0503020204020204" pitchFamily="34" charset="0"/>
                <a:ea typeface="MS PGothic" panose="020B0600070205080204" pitchFamily="34" charset="-128"/>
              </a:rPr>
              <a:t>3</a:t>
            </a:r>
            <a:r>
              <a:rPr lang="fr-FR" altLang="en-US" dirty="0" smtClean="0">
                <a:latin typeface="Corbel" panose="020B0503020204020204" pitchFamily="34" charset="0"/>
                <a:ea typeface="MS PGothic" panose="020B0600070205080204" pitchFamily="34" charset="-128"/>
              </a:rPr>
              <a:t>, </a:t>
            </a:r>
            <a:r>
              <a:rPr lang="fr-FR" altLang="en-US" dirty="0" err="1" smtClean="0">
                <a:latin typeface="Corbel" panose="020B0503020204020204" pitchFamily="34" charset="0"/>
                <a:ea typeface="MS PGothic" panose="020B0600070205080204" pitchFamily="34" charset="-128"/>
              </a:rPr>
              <a:t>Rumi</a:t>
            </a:r>
            <a:r>
              <a:rPr lang="fr-FR" altLang="en-US" dirty="0" smtClean="0">
                <a:latin typeface="Corbel" panose="020B0503020204020204" pitchFamily="34" charset="0"/>
                <a:ea typeface="MS PGothic" panose="020B0600070205080204" pitchFamily="34" charset="-128"/>
              </a:rPr>
              <a:t> </a:t>
            </a:r>
            <a:r>
              <a:rPr lang="fr-FR" altLang="en-US" dirty="0">
                <a:latin typeface="Corbel" panose="020B0503020204020204" pitchFamily="34" charset="0"/>
                <a:ea typeface="MS PGothic" panose="020B0600070205080204" pitchFamily="34" charset="-128"/>
              </a:rPr>
              <a:t>Nakamura </a:t>
            </a:r>
            <a:r>
              <a:rPr lang="fr-FR" altLang="en-US" baseline="30000" dirty="0">
                <a:latin typeface="Corbel" panose="020B0503020204020204" pitchFamily="34" charset="0"/>
                <a:ea typeface="MS PGothic" panose="020B0600070205080204" pitchFamily="34" charset="-128"/>
              </a:rPr>
              <a:t>6</a:t>
            </a:r>
            <a:r>
              <a:rPr lang="fr-FR" altLang="en-US" dirty="0">
                <a:latin typeface="Corbel" panose="020B0503020204020204" pitchFamily="34" charset="0"/>
                <a:ea typeface="MS PGothic" panose="020B0600070205080204" pitchFamily="34" charset="-128"/>
              </a:rPr>
              <a:t>, </a:t>
            </a:r>
            <a:r>
              <a:rPr lang="fr-FR" altLang="en-US" dirty="0" smtClean="0">
                <a:latin typeface="Corbel" panose="020B0503020204020204" pitchFamily="34" charset="0"/>
                <a:ea typeface="MS PGothic" panose="020B0600070205080204" pitchFamily="34" charset="-128"/>
              </a:rPr>
              <a:t>      Barbara </a:t>
            </a:r>
            <a:r>
              <a:rPr lang="fr-FR" altLang="en-US" dirty="0">
                <a:latin typeface="Corbel" panose="020B0503020204020204" pitchFamily="34" charset="0"/>
                <a:ea typeface="MS PGothic" panose="020B0600070205080204" pitchFamily="34" charset="-128"/>
              </a:rPr>
              <a:t>L. Giles </a:t>
            </a:r>
            <a:r>
              <a:rPr lang="fr-FR" altLang="en-US" baseline="30000" dirty="0">
                <a:latin typeface="Corbel" panose="020B0503020204020204" pitchFamily="34" charset="0"/>
                <a:ea typeface="MS PGothic" panose="020B0600070205080204" pitchFamily="34" charset="-128"/>
              </a:rPr>
              <a:t>3</a:t>
            </a:r>
            <a:r>
              <a:rPr lang="fr-FR" altLang="en-US" dirty="0">
                <a:latin typeface="Corbel" panose="020B0503020204020204" pitchFamily="34" charset="0"/>
                <a:ea typeface="MS PGothic" panose="020B0600070205080204" pitchFamily="34" charset="-128"/>
              </a:rPr>
              <a:t>, </a:t>
            </a:r>
            <a:r>
              <a:rPr lang="fr-FR" altLang="en-US" dirty="0" smtClean="0">
                <a:latin typeface="Corbel" panose="020B0503020204020204" pitchFamily="34" charset="0"/>
                <a:ea typeface="MS PGothic" panose="020B0600070205080204" pitchFamily="34" charset="-128"/>
              </a:rPr>
              <a:t>Jim </a:t>
            </a:r>
            <a:r>
              <a:rPr lang="fr-FR" altLang="en-US" dirty="0">
                <a:latin typeface="Corbel" panose="020B0503020204020204" pitchFamily="34" charset="0"/>
                <a:ea typeface="MS PGothic" panose="020B0600070205080204" pitchFamily="34" charset="-128"/>
              </a:rPr>
              <a:t>L. </a:t>
            </a:r>
            <a:r>
              <a:rPr lang="fr-FR" altLang="en-US" dirty="0" err="1">
                <a:latin typeface="Corbel" panose="020B0503020204020204" pitchFamily="34" charset="0"/>
                <a:ea typeface="MS PGothic" panose="020B0600070205080204" pitchFamily="34" charset="-128"/>
              </a:rPr>
              <a:t>Burch</a:t>
            </a:r>
            <a:r>
              <a:rPr lang="fr-FR" altLang="en-US" dirty="0">
                <a:latin typeface="Corbel" panose="020B0503020204020204" pitchFamily="34" charset="0"/>
                <a:ea typeface="MS PGothic" panose="020B0600070205080204" pitchFamily="34" charset="-128"/>
              </a:rPr>
              <a:t> </a:t>
            </a:r>
            <a:r>
              <a:rPr lang="fr-FR" altLang="en-US" baseline="30000" dirty="0">
                <a:latin typeface="Corbel" panose="020B0503020204020204" pitchFamily="34" charset="0"/>
                <a:ea typeface="MS PGothic" panose="020B0600070205080204" pitchFamily="34" charset="-128"/>
              </a:rPr>
              <a:t>7</a:t>
            </a:r>
            <a:r>
              <a:rPr lang="fr-FR" altLang="en-US" dirty="0">
                <a:latin typeface="Corbel" panose="020B0503020204020204" pitchFamily="34" charset="0"/>
                <a:ea typeface="MS PGothic" panose="020B0600070205080204" pitchFamily="34" charset="-128"/>
              </a:rPr>
              <a:t>.</a:t>
            </a:r>
            <a:endParaRPr lang="en-US" altLang="en-US" baseline="30000" dirty="0" smtClean="0">
              <a:latin typeface="Corbel" panose="020B0503020204020204" pitchFamily="34" charset="0"/>
              <a:ea typeface="MS PGothic" panose="020B0600070205080204" pitchFamily="34" charset="-128"/>
            </a:endParaRPr>
          </a:p>
          <a:p>
            <a:endParaRPr lang="en-US" altLang="en-US" dirty="0" smtClean="0">
              <a:latin typeface="Corbel" panose="020B0503020204020204" pitchFamily="34" charset="0"/>
              <a:ea typeface="MS PGothic" panose="020B0600070205080204" pitchFamily="34" charset="-128"/>
            </a:endParaRPr>
          </a:p>
          <a:p>
            <a:r>
              <a:rPr lang="en-US" altLang="en-US" sz="2000" baseline="30000" dirty="0" smtClean="0">
                <a:latin typeface="Corbel" panose="020B0503020204020204" pitchFamily="34" charset="0"/>
                <a:ea typeface="MS PGothic" panose="020B0600070205080204" pitchFamily="34" charset="-128"/>
              </a:rPr>
              <a:t>1 Department of Climate and Space Sciences and Engineering, University of Michigan, Ann Arbor, Michigan 48109, USA.</a:t>
            </a:r>
          </a:p>
          <a:p>
            <a:r>
              <a:rPr lang="en-US" altLang="en-US" sz="2000" baseline="30000" dirty="0">
                <a:latin typeface="Corbel" panose="020B0503020204020204" pitchFamily="34" charset="0"/>
                <a:ea typeface="MS PGothic" panose="020B0600070205080204" pitchFamily="34" charset="-128"/>
              </a:rPr>
              <a:t>2 Shandong Provincial Key Laboratory of Optical Astronomy and Solar-Terrestrial Environment, School of Space Science and Physics, Shandong University, </a:t>
            </a:r>
            <a:r>
              <a:rPr lang="en-US" altLang="en-US" sz="2000" baseline="30000" dirty="0" err="1">
                <a:latin typeface="Corbel" panose="020B0503020204020204" pitchFamily="34" charset="0"/>
                <a:ea typeface="MS PGothic" panose="020B0600070205080204" pitchFamily="34" charset="-128"/>
              </a:rPr>
              <a:t>Weihai</a:t>
            </a:r>
            <a:r>
              <a:rPr lang="en-US" altLang="en-US" sz="2000" baseline="30000" dirty="0">
                <a:latin typeface="Corbel" panose="020B0503020204020204" pitchFamily="34" charset="0"/>
                <a:ea typeface="MS PGothic" panose="020B0600070205080204" pitchFamily="34" charset="-128"/>
              </a:rPr>
              <a:t>, 264209, China</a:t>
            </a:r>
          </a:p>
          <a:p>
            <a:r>
              <a:rPr lang="en-US" altLang="en-US" sz="2000" baseline="30000" dirty="0" smtClean="0">
                <a:latin typeface="Corbel" panose="020B0503020204020204" pitchFamily="34" charset="0"/>
                <a:ea typeface="MS PGothic" panose="020B0600070205080204" pitchFamily="34" charset="-128"/>
              </a:rPr>
              <a:t>3 </a:t>
            </a:r>
            <a:r>
              <a:rPr lang="en-US" altLang="en-US" sz="2000" baseline="30000" dirty="0">
                <a:latin typeface="Corbel" panose="020B0503020204020204" pitchFamily="34" charset="0"/>
                <a:ea typeface="MS PGothic" panose="020B0600070205080204" pitchFamily="34" charset="-128"/>
              </a:rPr>
              <a:t>NASA Goddard Space Flight Center, Greenbelt, Maryland 20771, USA</a:t>
            </a:r>
          </a:p>
          <a:p>
            <a:r>
              <a:rPr lang="en-US" altLang="en-US" sz="2000" baseline="30000" dirty="0" smtClean="0">
                <a:latin typeface="Corbel" panose="020B0503020204020204" pitchFamily="34" charset="0"/>
                <a:ea typeface="MS PGothic" panose="020B0600070205080204" pitchFamily="34" charset="-128"/>
              </a:rPr>
              <a:t>4 </a:t>
            </a:r>
            <a:r>
              <a:rPr lang="en-US" altLang="en-US" sz="2000" baseline="30000" dirty="0">
                <a:latin typeface="Corbel" panose="020B0503020204020204" pitchFamily="34" charset="0"/>
                <a:ea typeface="MS PGothic" panose="020B0600070205080204" pitchFamily="34" charset="-128"/>
              </a:rPr>
              <a:t>Center for Research and Exploration in Space Sciences &amp; Technology II, University of Maryland Baltimore County, Baltimore, Maryland 21250, USA </a:t>
            </a:r>
          </a:p>
          <a:p>
            <a:r>
              <a:rPr lang="en-US" altLang="en-US" sz="2000" baseline="30000" dirty="0">
                <a:latin typeface="Corbel" panose="020B0503020204020204" pitchFamily="34" charset="0"/>
                <a:ea typeface="MS PGothic" panose="020B0600070205080204" pitchFamily="34" charset="-128"/>
              </a:rPr>
              <a:t>5 Department of Earth, Planetary, and Space Sciences, University of California, Los Angeles, California, USA</a:t>
            </a:r>
          </a:p>
          <a:p>
            <a:r>
              <a:rPr lang="en-US" altLang="en-US" sz="2000" baseline="30000" dirty="0" smtClean="0">
                <a:latin typeface="Corbel" panose="020B0503020204020204" pitchFamily="34" charset="0"/>
                <a:ea typeface="MS PGothic" panose="020B0600070205080204" pitchFamily="34" charset="-128"/>
              </a:rPr>
              <a:t>6 </a:t>
            </a:r>
            <a:r>
              <a:rPr lang="en-US" altLang="en-US" sz="2000" baseline="30000" dirty="0">
                <a:latin typeface="Corbel" panose="020B0503020204020204" pitchFamily="34" charset="0"/>
                <a:ea typeface="MS PGothic" panose="020B0600070205080204" pitchFamily="34" charset="-128"/>
              </a:rPr>
              <a:t>Space Research Institute, Austrian Academy of Sciences, Graz, Austria</a:t>
            </a:r>
          </a:p>
          <a:p>
            <a:r>
              <a:rPr lang="en-US" altLang="en-US" sz="2000" baseline="30000" dirty="0" smtClean="0">
                <a:latin typeface="Corbel" panose="020B0503020204020204" pitchFamily="34" charset="0"/>
                <a:ea typeface="MS PGothic" panose="020B0600070205080204" pitchFamily="34" charset="-128"/>
              </a:rPr>
              <a:t>7 </a:t>
            </a:r>
            <a:r>
              <a:rPr lang="en-US" altLang="en-US" sz="2000" baseline="30000" dirty="0">
                <a:latin typeface="Corbel" panose="020B0503020204020204" pitchFamily="34" charset="0"/>
                <a:ea typeface="MS PGothic" panose="020B0600070205080204" pitchFamily="34" charset="-128"/>
              </a:rPr>
              <a:t>Southwest Research Institute, San Antonio, Texas, USA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6059-BBEC-4DDB-B0A9-E8BF0F0F385E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6" descr="How we became Climate &amp; 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6089650"/>
            <a:ext cx="6667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7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180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July-20 </a:t>
            </a:r>
            <a:r>
              <a:rPr lang="en-US" sz="4000" dirty="0"/>
              <a:t>2017 flux rope</a:t>
            </a:r>
            <a:r>
              <a:rPr lang="en-US" sz="4000" dirty="0" smtClean="0"/>
              <a:t>: Magnetic field variations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98168" y="1574799"/>
                <a:ext cx="6350001" cy="4576763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MDD Analysis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𝑚𝑖𝑑</m:t>
                                </m:r>
                              </m:sub>
                            </m:sSub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dirty="0">
                    <a:latin typeface="Corbel" panose="020B0503020204020204" pitchFamily="34" charset="0"/>
                  </a:rPr>
                  <a:t> is close to 0.7, &gt;&gt;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>
                    <a:latin typeface="Corbel" panose="020B0503020204020204" pitchFamily="34" charset="0"/>
                  </a:rPr>
                  <a:t>. </a:t>
                </a:r>
                <a:r>
                  <a:rPr lang="en-US" b="1" i="1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Quasi-two-dimensional, Quasi-2D.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>
                    <a:latin typeface="Corbel" panose="020B0503020204020204" pitchFamily="34" charset="0"/>
                  </a:rPr>
                  <a:t> is mostly along Z</a:t>
                </a:r>
                <a:r>
                  <a:rPr lang="en-US" baseline="-25000" dirty="0">
                    <a:latin typeface="Corbel" panose="020B0503020204020204" pitchFamily="34" charset="0"/>
                  </a:rPr>
                  <a:t>GSM</a:t>
                </a:r>
                <a:r>
                  <a:rPr lang="en-US" dirty="0">
                    <a:latin typeface="Corbel" panose="020B0503020204020204" pitchFamily="34" charset="0"/>
                  </a:rPr>
                  <a:t>, close to the normal of cross-tail neutral sheet.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Corbel" panose="020B0503020204020204" pitchFamily="34" charset="0"/>
                  </a:rPr>
                  <a:t>The axis of flux rope is along Y and 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>
                    <a:latin typeface="Corbel" panose="020B0503020204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98168" y="1574799"/>
                <a:ext cx="6350001" cy="4576763"/>
              </a:xfrm>
              <a:blipFill>
                <a:blip r:embed="rId2"/>
                <a:stretch>
                  <a:fillRect l="-1729" t="-2130" r="-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6059-BBEC-4DDB-B0A9-E8BF0F0F385E}" type="slidenum">
              <a:rPr lang="en-US" smtClean="0"/>
              <a:t>10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9" b="52165"/>
          <a:stretch/>
        </p:blipFill>
        <p:spPr>
          <a:xfrm>
            <a:off x="118233" y="1388316"/>
            <a:ext cx="5697856" cy="175347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994804" y="1685480"/>
            <a:ext cx="391586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84018" y="4717602"/>
            <a:ext cx="3564200" cy="0"/>
          </a:xfrm>
          <a:prstGeom prst="line">
            <a:avLst/>
          </a:prstGeom>
          <a:ln w="9525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76523" y="5459616"/>
            <a:ext cx="3564200" cy="0"/>
          </a:xfrm>
          <a:prstGeom prst="line">
            <a:avLst/>
          </a:prstGeom>
          <a:ln w="9525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59"/>
          <a:stretch/>
        </p:blipFill>
        <p:spPr>
          <a:xfrm>
            <a:off x="118232" y="3134668"/>
            <a:ext cx="5697857" cy="3165867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994804" y="4449170"/>
            <a:ext cx="391586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8589" y="4769144"/>
            <a:ext cx="3564200" cy="0"/>
          </a:xfrm>
          <a:prstGeom prst="line">
            <a:avLst/>
          </a:prstGeom>
          <a:ln w="9525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742354" y="1425792"/>
            <a:ext cx="0" cy="4298924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50968" y="1425792"/>
            <a:ext cx="0" cy="4298924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94804" y="5321237"/>
            <a:ext cx="391586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5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933" y="224137"/>
            <a:ext cx="5477933" cy="1057275"/>
          </a:xfrm>
        </p:spPr>
        <p:txBody>
          <a:bodyPr/>
          <a:lstStyle/>
          <a:p>
            <a:r>
              <a:rPr lang="en-US" dirty="0" smtClean="0"/>
              <a:t>July-20 2017 flux 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4933" y="1281412"/>
            <a:ext cx="6028267" cy="489555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GS Reconstruction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Local </a:t>
            </a:r>
            <a:r>
              <a:rPr lang="en-US" dirty="0"/>
              <a:t>coordinate from MDD: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X = [0.87, -0.47, 0.11];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Y = [0.47, 0.88, 0.02];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Z = [0.10, -0.04, -0.99];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Vstr</a:t>
            </a:r>
            <a:r>
              <a:rPr lang="en-US" dirty="0"/>
              <a:t> : [-116, 58, -3.0] km/s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Circular feature, normal close to Z</a:t>
            </a:r>
            <a:r>
              <a:rPr lang="en-US" baseline="-25000" dirty="0">
                <a:solidFill>
                  <a:srgbClr val="FF0000"/>
                </a:solidFill>
              </a:rPr>
              <a:t>GSM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Confirm quasi-2D feature of the ion scale flux </a:t>
            </a:r>
            <a:r>
              <a:rPr lang="en-US" dirty="0" smtClean="0"/>
              <a:t>rope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6059-BBEC-4DDB-B0A9-E8BF0F0F385E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6"/>
          <a:stretch/>
        </p:blipFill>
        <p:spPr>
          <a:xfrm>
            <a:off x="1041400" y="351666"/>
            <a:ext cx="4080933" cy="63698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66385" y="5798145"/>
            <a:ext cx="7088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Magnetic field increase in the center;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Thermal pressure decrease in the center (density depletion).</a:t>
            </a:r>
          </a:p>
          <a:p>
            <a:r>
              <a:rPr lang="en-US" dirty="0"/>
              <a:t>Both are consistent with the observations.</a:t>
            </a:r>
          </a:p>
        </p:txBody>
      </p:sp>
    </p:spTree>
    <p:extLst>
      <p:ext uri="{BB962C8B-B14F-4D97-AF65-F5344CB8AC3E}">
        <p14:creationId xmlns:p14="http://schemas.microsoft.com/office/powerpoint/2010/main" val="197107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1908"/>
            <a:ext cx="10515600" cy="1101726"/>
          </a:xfrm>
        </p:spPr>
        <p:txBody>
          <a:bodyPr/>
          <a:lstStyle/>
          <a:p>
            <a:pPr algn="ctr"/>
            <a:r>
              <a:rPr lang="en-US" dirty="0" smtClean="0"/>
              <a:t>Summary of the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466" y="5542227"/>
            <a:ext cx="10515600" cy="572030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 smtClean="0"/>
              <a:t>Magnetic field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6059-BBEC-4DDB-B0A9-E8BF0F0F385E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589167"/>
              </p:ext>
            </p:extLst>
          </p:nvPr>
        </p:nvGraphicFramePr>
        <p:xfrm>
          <a:off x="1066801" y="1454680"/>
          <a:ext cx="977053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701">
                  <a:extLst>
                    <a:ext uri="{9D8B030D-6E8A-4147-A177-3AD203B41FA5}">
                      <a16:colId xmlns:a16="http://schemas.microsoft.com/office/drawing/2014/main" val="1353481297"/>
                    </a:ext>
                  </a:extLst>
                </a:gridCol>
                <a:gridCol w="3500960">
                  <a:extLst>
                    <a:ext uri="{9D8B030D-6E8A-4147-A177-3AD203B41FA5}">
                      <a16:colId xmlns:a16="http://schemas.microsoft.com/office/drawing/2014/main" val="220409991"/>
                    </a:ext>
                  </a:extLst>
                </a:gridCol>
                <a:gridCol w="3938873">
                  <a:extLst>
                    <a:ext uri="{9D8B030D-6E8A-4147-A177-3AD203B41FA5}">
                      <a16:colId xmlns:a16="http://schemas.microsoft.com/office/drawing/2014/main" val="4074053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July-06 2017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July-20 2017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221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Dimensionality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Quasi-1D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Quasi-2D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92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Guide</a:t>
                      </a:r>
                      <a:r>
                        <a:rPr lang="en-US" sz="2400" baseline="0" dirty="0" smtClean="0"/>
                        <a:t> Field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en-US" sz="2400" i="1" dirty="0" smtClean="0"/>
                        <a:t>B</a:t>
                      </a:r>
                      <a:r>
                        <a:rPr lang="en-US" sz="2400" baseline="-25000" dirty="0" smtClean="0"/>
                        <a:t>y</a:t>
                      </a:r>
                      <a:r>
                        <a:rPr lang="en-US" sz="2400" dirty="0" smtClean="0"/>
                        <a:t> ~ 5nT, </a:t>
                      </a:r>
                      <a:r>
                        <a:rPr lang="en-US" sz="2400" i="1" dirty="0" smtClean="0"/>
                        <a:t>B</a:t>
                      </a:r>
                      <a:r>
                        <a:rPr lang="en-US" sz="2400" baseline="-25000" dirty="0" smtClean="0"/>
                        <a:t>y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i="1" dirty="0" smtClean="0"/>
                        <a:t>B</a:t>
                      </a:r>
                      <a:r>
                        <a:rPr lang="en-US" sz="2400" b="1" baseline="-25000" dirty="0" smtClean="0"/>
                        <a:t>0</a:t>
                      </a:r>
                      <a:r>
                        <a:rPr lang="en-US" sz="2400" dirty="0" smtClean="0"/>
                        <a:t> ~0.23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en-US" sz="2400" i="1" dirty="0" smtClean="0"/>
                        <a:t>B</a:t>
                      </a:r>
                      <a:r>
                        <a:rPr lang="en-US" sz="2400" baseline="-25000" dirty="0" smtClean="0"/>
                        <a:t>y</a:t>
                      </a:r>
                      <a:r>
                        <a:rPr lang="en-US" sz="2400" dirty="0" smtClean="0"/>
                        <a:t> ~ 12nT, </a:t>
                      </a:r>
                      <a:r>
                        <a:rPr lang="en-US" sz="2400" i="1" dirty="0" smtClean="0"/>
                        <a:t>B</a:t>
                      </a:r>
                      <a:r>
                        <a:rPr lang="en-US" sz="2400" baseline="-25000" dirty="0" smtClean="0"/>
                        <a:t>y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i="1" dirty="0" smtClean="0"/>
                        <a:t>B</a:t>
                      </a:r>
                      <a:r>
                        <a:rPr lang="en-US" sz="2400" b="1" baseline="-25000" dirty="0" smtClean="0"/>
                        <a:t>0</a:t>
                      </a:r>
                      <a:r>
                        <a:rPr lang="en-US" sz="2400" dirty="0" smtClean="0"/>
                        <a:t> ~0.37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201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Plasma Density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</a:t>
                      </a:r>
                      <a:r>
                        <a:rPr lang="en-US" sz="2400" baseline="0" dirty="0" smtClean="0"/>
                        <a:t> small increase </a:t>
                      </a:r>
                      <a:r>
                        <a:rPr lang="en-US" sz="2400" dirty="0" smtClean="0"/>
                        <a:t>(~ 6%)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Clear decrease (~ - 36%)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29349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7" b="33731"/>
          <a:stretch/>
        </p:blipFill>
        <p:spPr>
          <a:xfrm>
            <a:off x="2878285" y="3445933"/>
            <a:ext cx="7451429" cy="185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267" y="189970"/>
            <a:ext cx="7992533" cy="1325563"/>
          </a:xfrm>
        </p:spPr>
        <p:txBody>
          <a:bodyPr>
            <a:normAutofit/>
          </a:bodyPr>
          <a:lstStyle/>
          <a:p>
            <a:r>
              <a:rPr lang="en-US" dirty="0"/>
              <a:t>Statistical Results </a:t>
            </a:r>
            <a:r>
              <a:rPr lang="en-US" dirty="0" smtClean="0"/>
              <a:t>(1): Core Field, Guide Field, Thermal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266" y="1515533"/>
            <a:ext cx="8094133" cy="5029200"/>
          </a:xfrm>
        </p:spPr>
        <p:txBody>
          <a:bodyPr>
            <a:noAutofit/>
          </a:bodyPr>
          <a:lstStyle/>
          <a:p>
            <a:r>
              <a:rPr lang="en-US" dirty="0" smtClean="0"/>
              <a:t>Quasi-2D </a:t>
            </a:r>
            <a:r>
              <a:rPr lang="en-US" dirty="0"/>
              <a:t>flux ropes (red dots) have larger core field (~ 0.59) than the quasi-1D flux ropes (blue dots, ~ 0.40</a:t>
            </a:r>
            <a:r>
              <a:rPr lang="en-US" dirty="0" smtClean="0"/>
              <a:t>);</a:t>
            </a:r>
          </a:p>
          <a:p>
            <a:r>
              <a:rPr lang="en-US" dirty="0" smtClean="0"/>
              <a:t>Decrease </a:t>
            </a:r>
            <a:r>
              <a:rPr lang="en-US" dirty="0"/>
              <a:t>of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th</a:t>
            </a:r>
            <a:r>
              <a:rPr lang="en-US" dirty="0" smtClean="0"/>
              <a:t> </a:t>
            </a:r>
            <a:r>
              <a:rPr lang="en-US" dirty="0"/>
              <a:t>inside quasi-2D flux ropes (~ -0.22) were more prominent than that of quasi-1D flux ropes (~ -0.12). </a:t>
            </a:r>
            <a:endParaRPr lang="en-US" dirty="0" smtClean="0"/>
          </a:p>
          <a:p>
            <a:r>
              <a:rPr lang="en-US" dirty="0" smtClean="0"/>
              <a:t>Quasi-2D </a:t>
            </a:r>
            <a:r>
              <a:rPr lang="en-US" dirty="0"/>
              <a:t>flux ropes were observed in environments with relatively larger guide field (~ 0.33) than the quasi-1D flux ropes (~ 0.15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/>
              <a:t>Evolution from </a:t>
            </a:r>
            <a:r>
              <a:rPr lang="en-US" dirty="0" smtClean="0"/>
              <a:t>Flatten (1D) </a:t>
            </a:r>
            <a:r>
              <a:rPr lang="en-US" dirty="0"/>
              <a:t>to </a:t>
            </a:r>
            <a:r>
              <a:rPr lang="en-US" dirty="0" smtClean="0"/>
              <a:t>Circular Cross-Section (2D)?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6059-BBEC-4DDB-B0A9-E8BF0F0F385E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5" b="65124"/>
          <a:stretch/>
        </p:blipFill>
        <p:spPr>
          <a:xfrm>
            <a:off x="336131" y="461560"/>
            <a:ext cx="2974336" cy="2921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5" t="66320"/>
          <a:stretch/>
        </p:blipFill>
        <p:spPr>
          <a:xfrm>
            <a:off x="218133" y="3605399"/>
            <a:ext cx="3092334" cy="29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800" y="365125"/>
            <a:ext cx="7112000" cy="1325563"/>
          </a:xfrm>
        </p:spPr>
        <p:txBody>
          <a:bodyPr/>
          <a:lstStyle/>
          <a:p>
            <a:r>
              <a:rPr lang="en-US" dirty="0" smtClean="0"/>
              <a:t>Statistical Results (2): Field Variations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90065" y="1764896"/>
                <a:ext cx="5926668" cy="4351338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25 cases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 were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𝐺𝑆𝑀</m:t>
                        </m:r>
                      </m:sub>
                    </m:sSub>
                  </m:oMath>
                </a14:m>
                <a:r>
                  <a:rPr lang="en-US" dirty="0"/>
                  <a:t> in most of the </a:t>
                </a:r>
                <a:r>
                  <a:rPr lang="en-US" dirty="0" smtClean="0"/>
                  <a:t>events, reconnecting current sheet.</a:t>
                </a: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Axial directions close to </a:t>
                </a:r>
                <a:r>
                  <a:rPr lang="en-US" i="1" dirty="0"/>
                  <a:t>Y</a:t>
                </a:r>
                <a:r>
                  <a:rPr lang="en-US" baseline="-25000" dirty="0"/>
                  <a:t>GSM</a:t>
                </a:r>
                <a:r>
                  <a:rPr lang="en-US" dirty="0"/>
                  <a:t>, but skew toward </a:t>
                </a:r>
                <a:r>
                  <a:rPr lang="en-US" i="1" dirty="0"/>
                  <a:t>X</a:t>
                </a:r>
                <a:r>
                  <a:rPr lang="en-US" baseline="-25000" dirty="0"/>
                  <a:t>GSM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0065" y="1764896"/>
                <a:ext cx="5926668" cy="4351338"/>
              </a:xfrm>
              <a:blipFill>
                <a:blip r:embed="rId2"/>
                <a:stretch>
                  <a:fillRect l="-1747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6059-BBEC-4DDB-B0A9-E8BF0F0F385E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57061" y="5323906"/>
            <a:ext cx="4008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[Nakamura et al., 2016; </a:t>
            </a:r>
            <a:r>
              <a:rPr lang="en-US" dirty="0" err="1" smtClean="0"/>
              <a:t>Teh</a:t>
            </a:r>
            <a:r>
              <a:rPr lang="en-US" dirty="0" smtClean="0"/>
              <a:t> </a:t>
            </a:r>
            <a:r>
              <a:rPr lang="en-US" dirty="0"/>
              <a:t>et al</a:t>
            </a:r>
            <a:r>
              <a:rPr lang="en-US" dirty="0" smtClean="0"/>
              <a:t>., 2018</a:t>
            </a:r>
            <a:r>
              <a:rPr lang="en-US" dirty="0"/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" r="35935" b="10"/>
          <a:stretch/>
        </p:blipFill>
        <p:spPr>
          <a:xfrm>
            <a:off x="166254" y="254173"/>
            <a:ext cx="4583545" cy="648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31691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Corbel" panose="020B0503020204020204" pitchFamily="34" charset="0"/>
                <a:cs typeface="Arial" panose="020B0604020202020204" pitchFamily="34" charset="0"/>
              </a:rPr>
              <a:t>Conclusion</a:t>
            </a:r>
            <a:endParaRPr lang="zh-CN" altLang="en-US" sz="40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78000"/>
            <a:ext cx="10302381" cy="3428123"/>
          </a:xfrm>
        </p:spPr>
        <p:txBody>
          <a:bodyPr>
            <a:noAutofit/>
          </a:bodyPr>
          <a:lstStyle/>
          <a:p>
            <a:r>
              <a:rPr lang="en-US" dirty="0"/>
              <a:t>I</a:t>
            </a:r>
            <a:r>
              <a:rPr lang="en-US" dirty="0" smtClean="0"/>
              <a:t>on-scale </a:t>
            </a:r>
            <a:r>
              <a:rPr lang="en-US" dirty="0"/>
              <a:t>flux </a:t>
            </a:r>
            <a:r>
              <a:rPr lang="en-US" dirty="0" smtClean="0"/>
              <a:t>ropes are observed to have either </a:t>
            </a:r>
            <a:r>
              <a:rPr lang="en-US" dirty="0"/>
              <a:t>flattened </a:t>
            </a:r>
            <a:r>
              <a:rPr lang="en-US" dirty="0" smtClean="0"/>
              <a:t>or </a:t>
            </a:r>
            <a:r>
              <a:rPr lang="en-US" dirty="0"/>
              <a:t>circular </a:t>
            </a:r>
            <a:r>
              <a:rPr lang="en-US" dirty="0" smtClean="0"/>
              <a:t>cross-sections.</a:t>
            </a:r>
            <a:endParaRPr lang="en-US" dirty="0"/>
          </a:p>
          <a:p>
            <a:r>
              <a:rPr lang="en-US" dirty="0" smtClean="0"/>
              <a:t>Flux </a:t>
            </a:r>
            <a:r>
              <a:rPr lang="en-US" dirty="0"/>
              <a:t>ropes with </a:t>
            </a:r>
            <a:r>
              <a:rPr lang="en-US" dirty="0" smtClean="0"/>
              <a:t>circular cross-sections </a:t>
            </a:r>
            <a:r>
              <a:rPr lang="en-US" dirty="0"/>
              <a:t>have stronger core field and </a:t>
            </a:r>
            <a:r>
              <a:rPr lang="en-US" dirty="0" smtClean="0"/>
              <a:t>fewer </a:t>
            </a:r>
            <a:r>
              <a:rPr lang="en-US" dirty="0"/>
              <a:t>particles than flattened flux ropes.</a:t>
            </a:r>
          </a:p>
          <a:p>
            <a:r>
              <a:rPr lang="en-US" dirty="0" smtClean="0"/>
              <a:t>Flux </a:t>
            </a:r>
            <a:r>
              <a:rPr lang="en-US" dirty="0"/>
              <a:t>ropes </a:t>
            </a:r>
            <a:r>
              <a:rPr lang="en-US" dirty="0" smtClean="0"/>
              <a:t>are expected to evolve from flattened to circular cross-sections as their internal plasma is depleted.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9219-D7B7-49BB-8CC5-340CDA66D7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orbel" panose="020B0503020204020204" pitchFamily="34" charset="0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orbel" panose="020B0503020204020204" pitchFamily="34" charset="0"/>
            </a:endParaRPr>
          </a:p>
        </p:txBody>
      </p:sp>
      <p:pic>
        <p:nvPicPr>
          <p:cNvPr id="6" name="Picture 6" descr="How we became Climate &amp; 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6089650"/>
            <a:ext cx="6667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5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235690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Thank you!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3DBAA5-C161-4E81-950B-F1BA9AAD93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54" name="Picture 6" descr="How we became Climate &amp; 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6089650"/>
            <a:ext cx="6667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03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Outline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333" y="1738312"/>
            <a:ext cx="10515600" cy="4351338"/>
          </a:xfrm>
        </p:spPr>
        <p:txBody>
          <a:bodyPr/>
          <a:lstStyle/>
          <a:p>
            <a:pP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Corbel" panose="020B0503020204020204" pitchFamily="34" charset="0"/>
              </a:rPr>
              <a:t>Introduction</a:t>
            </a:r>
          </a:p>
          <a:p>
            <a:pP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Corbel" panose="020B0503020204020204" pitchFamily="34" charset="0"/>
              </a:rPr>
              <a:t>MMS case studies</a:t>
            </a:r>
          </a:p>
          <a:p>
            <a:pPr lvl="1"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Corbel" panose="020B0503020204020204" pitchFamily="34" charset="0"/>
              </a:rPr>
              <a:t>Magnetic Field Variations</a:t>
            </a:r>
          </a:p>
          <a:p>
            <a:pPr lvl="1"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Corbel" panose="020B0503020204020204" pitchFamily="34" charset="0"/>
              </a:rPr>
              <a:t>Dimensionality</a:t>
            </a:r>
          </a:p>
          <a:p>
            <a:pPr lvl="1"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Corbel" panose="020B0503020204020204" pitchFamily="34" charset="0"/>
              </a:rPr>
              <a:t>Flux Rope Structure</a:t>
            </a:r>
          </a:p>
          <a:p>
            <a:pP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Corbel" panose="020B0503020204020204" pitchFamily="34" charset="0"/>
              </a:rPr>
              <a:t>Statistical Results</a:t>
            </a:r>
          </a:p>
          <a:p>
            <a:pP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Corbel" panose="020B0503020204020204" pitchFamily="34" charset="0"/>
              </a:rPr>
              <a:t>Conclusions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6059-BBEC-4DDB-B0A9-E8BF0F0F385E}" type="slidenum">
              <a:rPr lang="en-US" smtClean="0">
                <a:latin typeface="Corbel" panose="020B0503020204020204" pitchFamily="34" charset="0"/>
              </a:rPr>
              <a:t>17</a:t>
            </a:fld>
            <a:endParaRPr lang="en-US">
              <a:latin typeface="Corbel" panose="020B0503020204020204" pitchFamily="34" charset="0"/>
            </a:endParaRPr>
          </a:p>
        </p:txBody>
      </p:sp>
      <p:pic>
        <p:nvPicPr>
          <p:cNvPr id="5" name="Picture 6" descr="How we became Climate &amp; 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6089650"/>
            <a:ext cx="6667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81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5533" y="1690688"/>
            <a:ext cx="5596467" cy="48455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55267" y="1690688"/>
            <a:ext cx="5596467" cy="48455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3" y="1886449"/>
            <a:ext cx="5638800" cy="4632884"/>
          </a:xfrm>
          <a:ln>
            <a:noFill/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dirty="0" smtClean="0"/>
              <a:t> Selection of ion-scale </a:t>
            </a:r>
            <a:r>
              <a:rPr lang="it-IT" dirty="0"/>
              <a:t>flux </a:t>
            </a:r>
            <a:r>
              <a:rPr lang="it-IT" dirty="0" smtClean="0"/>
              <a:t>ropes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i="1" dirty="0" err="1"/>
              <a:t>B</a:t>
            </a:r>
            <a:r>
              <a:rPr lang="en-US" baseline="-25000" dirty="0" err="1"/>
              <a:t>z</a:t>
            </a:r>
            <a:r>
              <a:rPr lang="en-US" dirty="0"/>
              <a:t> bipolar, </a:t>
            </a:r>
            <a:r>
              <a:rPr lang="en-US" i="1" dirty="0"/>
              <a:t>B</a:t>
            </a:r>
            <a:r>
              <a:rPr lang="en-US" baseline="-25000" dirty="0"/>
              <a:t>y</a:t>
            </a:r>
            <a:r>
              <a:rPr lang="en-US" dirty="0"/>
              <a:t>, </a:t>
            </a:r>
            <a:r>
              <a:rPr lang="en-US" i="1" dirty="0" err="1"/>
              <a:t>B</a:t>
            </a:r>
            <a:r>
              <a:rPr lang="en-US" baseline="-25000" dirty="0" err="1"/>
              <a:t>t</a:t>
            </a:r>
            <a:r>
              <a:rPr lang="en-US" dirty="0"/>
              <a:t> increase</a:t>
            </a:r>
            <a:endParaRPr lang="it-IT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dirty="0"/>
              <a:t>|</a:t>
            </a:r>
            <a:r>
              <a:rPr lang="it-IT" i="1" dirty="0"/>
              <a:t>B</a:t>
            </a:r>
            <a:r>
              <a:rPr lang="it-IT" baseline="-25000" dirty="0"/>
              <a:t>x</a:t>
            </a:r>
            <a:r>
              <a:rPr lang="it-IT" dirty="0"/>
              <a:t>| &lt; 5 nT,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dirty="0"/>
              <a:t>Scale &lt; 10 di, ion inertial length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dirty="0"/>
              <a:t>Curvature </a:t>
            </a:r>
            <a:r>
              <a:rPr lang="it-IT" dirty="0" smtClean="0"/>
              <a:t>analysis</a:t>
            </a:r>
          </a:p>
          <a:p>
            <a:pPr marL="0" indent="0">
              <a:spcBef>
                <a:spcPts val="600"/>
              </a:spcBef>
              <a:buNone/>
            </a:pPr>
            <a:endParaRPr lang="it-IT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it-IT" dirty="0" smtClean="0"/>
              <a:t>Gives 25 events from Phase 2B of MMS.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6059-BBEC-4DDB-B0A9-E8BF0F0F385E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97600" y="1886449"/>
            <a:ext cx="564726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Multi-spacecraft techniques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Magnetic </a:t>
            </a:r>
            <a:r>
              <a:rPr lang="en-US" sz="2400" dirty="0"/>
              <a:t>Curvature </a:t>
            </a:r>
            <a:r>
              <a:rPr lang="en-US" sz="2400" dirty="0" smtClean="0"/>
              <a:t>Analysis;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Minimum Directional Derivative (MDD) </a:t>
            </a:r>
            <a:endParaRPr lang="en-US" sz="2400" dirty="0" smtClean="0"/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GS </a:t>
            </a:r>
            <a:r>
              <a:rPr lang="en-US" sz="2400" dirty="0"/>
              <a:t>reconstruction validates the </a:t>
            </a:r>
            <a:r>
              <a:rPr lang="en-US" sz="2400" dirty="0" smtClean="0"/>
              <a:t>results</a:t>
            </a:r>
          </a:p>
          <a:p>
            <a:pPr marL="914400" lvl="1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9507854" y="3244334"/>
            <a:ext cx="1871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i="1" dirty="0"/>
              <a:t>Shen et al.</a:t>
            </a:r>
            <a:r>
              <a:rPr lang="en-US" dirty="0"/>
              <a:t>, 2007]</a:t>
            </a:r>
          </a:p>
        </p:txBody>
      </p:sp>
      <p:sp>
        <p:nvSpPr>
          <p:cNvPr id="9" name="Rectangle 8"/>
          <p:cNvSpPr/>
          <p:nvPr/>
        </p:nvSpPr>
        <p:spPr>
          <a:xfrm>
            <a:off x="9211734" y="4202891"/>
            <a:ext cx="2428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dirty="0"/>
              <a:t>[</a:t>
            </a:r>
            <a:r>
              <a:rPr lang="en-US" i="1" dirty="0"/>
              <a:t>Shi et al.</a:t>
            </a:r>
            <a:r>
              <a:rPr lang="en-US" dirty="0"/>
              <a:t>, 2005]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02871" y="4971551"/>
            <a:ext cx="2624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i="1" dirty="0" err="1"/>
              <a:t>Sonnerup</a:t>
            </a:r>
            <a:r>
              <a:rPr lang="en-US" i="1" dirty="0"/>
              <a:t> and </a:t>
            </a:r>
            <a:r>
              <a:rPr lang="en-US" i="1" dirty="0" err="1"/>
              <a:t>Guo</a:t>
            </a:r>
            <a:r>
              <a:rPr lang="en-US" i="1" dirty="0"/>
              <a:t>,</a:t>
            </a:r>
            <a:r>
              <a:rPr lang="en-US" dirty="0"/>
              <a:t> 1996; </a:t>
            </a:r>
            <a:r>
              <a:rPr lang="en-US" i="1" dirty="0" err="1"/>
              <a:t>Hau</a:t>
            </a:r>
            <a:r>
              <a:rPr lang="en-US" i="1" dirty="0"/>
              <a:t> and </a:t>
            </a:r>
            <a:r>
              <a:rPr lang="en-US" i="1" dirty="0" err="1"/>
              <a:t>Sonnerup</a:t>
            </a:r>
            <a:r>
              <a:rPr lang="en-US" i="1" dirty="0"/>
              <a:t>,</a:t>
            </a:r>
            <a:r>
              <a:rPr lang="en-US" dirty="0"/>
              <a:t> 1999]</a:t>
            </a:r>
          </a:p>
        </p:txBody>
      </p:sp>
    </p:spTree>
    <p:extLst>
      <p:ext uri="{BB962C8B-B14F-4D97-AF65-F5344CB8AC3E}">
        <p14:creationId xmlns:p14="http://schemas.microsoft.com/office/powerpoint/2010/main" val="28214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2621"/>
          </a:xfrm>
        </p:spPr>
        <p:txBody>
          <a:bodyPr/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Ion Scale Flux Ropes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6333" y="1617133"/>
            <a:ext cx="6349999" cy="4851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 simulations, ion scale flux ropes formed due to the tearing instability in the electron scale current </a:t>
            </a:r>
            <a:r>
              <a:rPr lang="en-US" dirty="0" smtClean="0"/>
              <a:t>layer.</a:t>
            </a:r>
            <a:endParaRPr lang="en-US" dirty="0"/>
          </a:p>
          <a:p>
            <a:endParaRPr lang="en-US" dirty="0" smtClean="0">
              <a:latin typeface="Corbel" panose="020B0503020204020204" pitchFamily="34" charset="0"/>
            </a:endParaRPr>
          </a:p>
          <a:p>
            <a:endParaRPr lang="en-US" dirty="0" smtClean="0">
              <a:latin typeface="Corbel" panose="020B05030202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orbel" panose="020B0503020204020204" pitchFamily="34" charset="0"/>
              </a:rPr>
              <a:t>Contracting </a:t>
            </a:r>
            <a:r>
              <a:rPr lang="en-US" dirty="0">
                <a:latin typeface="Corbel" panose="020B0503020204020204" pitchFamily="34" charset="0"/>
              </a:rPr>
              <a:t>or coalescence generate energetic electrons,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orbel" panose="020B0503020204020204" pitchFamily="34" charset="0"/>
              </a:rPr>
              <a:t>Influence the reconnection rate</a:t>
            </a:r>
            <a:r>
              <a:rPr lang="en-US" dirty="0" smtClean="0">
                <a:latin typeface="Corbel" panose="020B0503020204020204" pitchFamily="34" charset="0"/>
              </a:rPr>
              <a:t>.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6059-BBEC-4DDB-B0A9-E8BF0F0F385E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6" y="1954053"/>
            <a:ext cx="4618042" cy="326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93383" y="5549111"/>
            <a:ext cx="253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i="1" dirty="0"/>
              <a:t>Drake et al.</a:t>
            </a:r>
            <a:r>
              <a:rPr lang="en-US" dirty="0"/>
              <a:t>, 2006]</a:t>
            </a:r>
          </a:p>
        </p:txBody>
      </p:sp>
      <p:sp>
        <p:nvSpPr>
          <p:cNvPr id="7" name="Rectangle 6"/>
          <p:cNvSpPr/>
          <p:nvPr/>
        </p:nvSpPr>
        <p:spPr>
          <a:xfrm>
            <a:off x="5503332" y="53482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[e.g., Drake et al., 2006; Chen et al., 2007; Eastwood et al., 2007; </a:t>
            </a:r>
            <a:r>
              <a:rPr lang="en-US" dirty="0" err="1">
                <a:latin typeface="Corbel" panose="020B0503020204020204" pitchFamily="34" charset="0"/>
              </a:rPr>
              <a:t>Karimabadi</a:t>
            </a:r>
            <a:r>
              <a:rPr lang="en-US" dirty="0">
                <a:latin typeface="Corbel" panose="020B0503020204020204" pitchFamily="34" charset="0"/>
              </a:rPr>
              <a:t> et al., 2007].</a:t>
            </a:r>
          </a:p>
        </p:txBody>
      </p:sp>
      <p:sp>
        <p:nvSpPr>
          <p:cNvPr id="8" name="Rectangle 7"/>
          <p:cNvSpPr/>
          <p:nvPr/>
        </p:nvSpPr>
        <p:spPr>
          <a:xfrm>
            <a:off x="5503332" y="2939430"/>
            <a:ext cx="5520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[e.g., Drake et al., 2006; Nakamura et al., 2010; Daughton et al., 2011].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57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1" y="142610"/>
            <a:ext cx="5630332" cy="1325563"/>
          </a:xfrm>
        </p:spPr>
        <p:txBody>
          <a:bodyPr/>
          <a:lstStyle/>
          <a:p>
            <a:r>
              <a:rPr lang="en-US" dirty="0" smtClean="0"/>
              <a:t>MMS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4133" y="1354667"/>
            <a:ext cx="5799667" cy="46190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Flux transfer events (FTEs):</a:t>
            </a:r>
          </a:p>
          <a:p>
            <a:pPr marL="274320" indent="0">
              <a:spcBef>
                <a:spcPts val="600"/>
              </a:spcBef>
              <a:buSzPct val="80000"/>
              <a:buFont typeface="+mj-lt"/>
              <a:buAutoNum type="alphaUcPeriod"/>
            </a:pPr>
            <a:r>
              <a:rPr lang="en-US" dirty="0"/>
              <a:t> current filaments,</a:t>
            </a:r>
          </a:p>
          <a:p>
            <a:pPr marL="274320" indent="0">
              <a:spcBef>
                <a:spcPts val="600"/>
              </a:spcBef>
              <a:buSzPct val="80000"/>
              <a:buFont typeface="+mj-lt"/>
              <a:buAutoNum type="alphaUcPeriod"/>
            </a:pPr>
            <a:r>
              <a:rPr lang="en-US" dirty="0"/>
              <a:t> force balance,</a:t>
            </a:r>
          </a:p>
          <a:p>
            <a:pPr marL="274320" indent="0">
              <a:spcBef>
                <a:spcPts val="600"/>
              </a:spcBef>
              <a:buSzPct val="80000"/>
              <a:buFont typeface="+mj-lt"/>
              <a:buAutoNum type="alphaUcPeriod"/>
            </a:pPr>
            <a:r>
              <a:rPr lang="en-US" dirty="0"/>
              <a:t> evolutions in scale, etc.</a:t>
            </a:r>
          </a:p>
          <a:p>
            <a:pPr marL="0" indent="0">
              <a:buNone/>
            </a:pPr>
            <a:r>
              <a:rPr lang="en-US" sz="1800" dirty="0"/>
              <a:t>[e.g., </a:t>
            </a:r>
            <a:r>
              <a:rPr lang="en-US" sz="1800" i="1" dirty="0"/>
              <a:t>Eastwood et al., 2016; Zhao et al., 2016; Dong et al., 2017; </a:t>
            </a:r>
            <a:r>
              <a:rPr lang="en-US" sz="1800" i="1" dirty="0" err="1"/>
              <a:t>Akhavan‐Tafti</a:t>
            </a:r>
            <a:r>
              <a:rPr lang="en-US" sz="1800" i="1" dirty="0"/>
              <a:t> et al., 2018</a:t>
            </a:r>
            <a:r>
              <a:rPr lang="en-US" sz="1800" dirty="0"/>
              <a:t>].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Initial results on the ion-scale flux ropes in the tail</a:t>
            </a:r>
          </a:p>
          <a:p>
            <a:pPr marL="274320" indent="-91440">
              <a:spcBef>
                <a:spcPts val="600"/>
              </a:spcBef>
              <a:buSzPct val="80000"/>
              <a:buFont typeface="+mj-lt"/>
              <a:buAutoNum type="alphaUcPeriod"/>
            </a:pPr>
            <a:r>
              <a:rPr lang="en-US" sz="2400" dirty="0"/>
              <a:t> electron vortex inside flux rope [</a:t>
            </a:r>
            <a:r>
              <a:rPr lang="en-US" sz="2400" i="1" dirty="0" err="1"/>
              <a:t>Stawarz</a:t>
            </a:r>
            <a:r>
              <a:rPr lang="en-US" sz="2400" i="1" dirty="0"/>
              <a:t> et al., </a:t>
            </a:r>
            <a:r>
              <a:rPr lang="en-US" sz="2400" dirty="0"/>
              <a:t>2018];</a:t>
            </a:r>
          </a:p>
          <a:p>
            <a:pPr marL="274320" indent="-91440">
              <a:spcBef>
                <a:spcPts val="600"/>
              </a:spcBef>
              <a:buSzPct val="80000"/>
              <a:buFont typeface="+mj-lt"/>
              <a:buAutoNum type="alphaUcPeriod"/>
            </a:pPr>
            <a:r>
              <a:rPr lang="en-US" sz="2400" dirty="0"/>
              <a:t> the flux rope axes [</a:t>
            </a:r>
            <a:r>
              <a:rPr lang="en-US" sz="2400" i="1" dirty="0" err="1"/>
              <a:t>Teh</a:t>
            </a:r>
            <a:r>
              <a:rPr lang="en-US" sz="2400" i="1" dirty="0"/>
              <a:t> et al., </a:t>
            </a:r>
            <a:r>
              <a:rPr lang="en-US" sz="2400" dirty="0"/>
              <a:t>2018].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6059-BBEC-4DDB-B0A9-E8BF0F0F385E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6025"/>
          <a:stretch/>
        </p:blipFill>
        <p:spPr>
          <a:xfrm>
            <a:off x="878295" y="4271988"/>
            <a:ext cx="3445932" cy="21910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17443" y="6356350"/>
            <a:ext cx="1785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i="1" dirty="0" err="1" smtClean="0"/>
              <a:t>Teh</a:t>
            </a:r>
            <a:r>
              <a:rPr lang="en-US" i="1" dirty="0" smtClean="0"/>
              <a:t> </a:t>
            </a:r>
            <a:r>
              <a:rPr lang="en-US" i="1" dirty="0"/>
              <a:t>et al.,</a:t>
            </a:r>
            <a:r>
              <a:rPr lang="en-US" dirty="0"/>
              <a:t> 2018]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9193" t="42221"/>
          <a:stretch/>
        </p:blipFill>
        <p:spPr>
          <a:xfrm>
            <a:off x="1366504" y="556855"/>
            <a:ext cx="2972740" cy="32242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24353" y="3657228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i="1" dirty="0" err="1" smtClean="0"/>
              <a:t>Stawarz</a:t>
            </a:r>
            <a:r>
              <a:rPr lang="en-US" i="1" dirty="0" smtClean="0"/>
              <a:t> </a:t>
            </a:r>
            <a:r>
              <a:rPr lang="en-US" i="1" dirty="0"/>
              <a:t>et al</a:t>
            </a:r>
            <a:r>
              <a:rPr lang="en-US" i="1" dirty="0" smtClean="0"/>
              <a:t>.,</a:t>
            </a:r>
            <a:r>
              <a:rPr lang="en-US" dirty="0" smtClean="0"/>
              <a:t> 2018</a:t>
            </a:r>
            <a:r>
              <a:rPr lang="en-US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33263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Multi-flux ropes </a:t>
            </a:r>
            <a:r>
              <a:rPr lang="en-US" sz="3600" dirty="0" smtClean="0"/>
              <a:t>study with multi-spacecraft technique </a:t>
            </a:r>
            <a:r>
              <a:rPr lang="en-US" sz="3600" dirty="0"/>
              <a:t>will determine:</a:t>
            </a:r>
          </a:p>
          <a:p>
            <a:pPr marL="0" indent="0">
              <a:buFont typeface="+mj-lt"/>
              <a:buAutoNum type="arabicPeriod"/>
            </a:pPr>
            <a:r>
              <a:rPr lang="en-US" dirty="0"/>
              <a:t> Magnetic field topology</a:t>
            </a:r>
          </a:p>
          <a:p>
            <a:pPr marL="0" indent="0">
              <a:buFont typeface="+mj-lt"/>
              <a:buAutoNum type="arabicPeriod"/>
            </a:pPr>
            <a:r>
              <a:rPr lang="en-US" dirty="0"/>
              <a:t> Dimensionality</a:t>
            </a:r>
          </a:p>
          <a:p>
            <a:pPr marL="0" indent="0">
              <a:buFont typeface="+mj-lt"/>
              <a:buAutoNum type="arabicPeriod"/>
            </a:pPr>
            <a:r>
              <a:rPr lang="en-US" dirty="0"/>
              <a:t> Magnetic field variations</a:t>
            </a:r>
          </a:p>
          <a:p>
            <a:pPr marL="0" indent="0">
              <a:buFont typeface="+mj-lt"/>
              <a:buAutoNum type="arabicPeriod"/>
            </a:pPr>
            <a:r>
              <a:rPr lang="en-US" dirty="0"/>
              <a:t> Evolution of ion-scale flux ropes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6059-BBEC-4DDB-B0A9-E8BF0F0F38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6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7100" y="365126"/>
            <a:ext cx="5966699" cy="1091142"/>
          </a:xfrm>
        </p:spPr>
        <p:txBody>
          <a:bodyPr/>
          <a:lstStyle/>
          <a:p>
            <a:pPr algn="ctr"/>
            <a:r>
              <a:rPr lang="en-US" dirty="0"/>
              <a:t>July-06 </a:t>
            </a:r>
            <a:r>
              <a:rPr lang="en-US" dirty="0" smtClean="0"/>
              <a:t>2017 flux 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2534" y="1825625"/>
            <a:ext cx="5901266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Central plasma sheet: |</a:t>
            </a:r>
            <a:r>
              <a:rPr lang="en-US" i="1" dirty="0" err="1"/>
              <a:t>B</a:t>
            </a:r>
            <a:r>
              <a:rPr lang="en-US" baseline="-25000" dirty="0" err="1"/>
              <a:t>x</a:t>
            </a:r>
            <a:r>
              <a:rPr lang="en-US" dirty="0"/>
              <a:t>| &lt; 5 </a:t>
            </a:r>
            <a:r>
              <a:rPr lang="en-US" dirty="0" err="1"/>
              <a:t>nT</a:t>
            </a:r>
            <a:r>
              <a:rPr lang="en-US" dirty="0"/>
              <a:t>, beta &gt; 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Guide field </a:t>
            </a:r>
            <a:r>
              <a:rPr lang="en-US" i="1" dirty="0"/>
              <a:t>B</a:t>
            </a:r>
            <a:r>
              <a:rPr lang="en-US" baseline="-25000" dirty="0"/>
              <a:t>y</a:t>
            </a:r>
            <a:r>
              <a:rPr lang="en-US" dirty="0"/>
              <a:t> ~ 5nT, </a:t>
            </a:r>
            <a:r>
              <a:rPr lang="en-US" i="1" dirty="0" smtClean="0"/>
              <a:t>B</a:t>
            </a:r>
            <a:r>
              <a:rPr lang="en-US" baseline="-25000" dirty="0" smtClean="0"/>
              <a:t>y</a:t>
            </a:r>
            <a:r>
              <a:rPr lang="en-US" dirty="0" smtClean="0"/>
              <a:t>/</a:t>
            </a:r>
            <a:r>
              <a:rPr lang="en-US" i="1" dirty="0" err="1" smtClean="0"/>
              <a:t>B</a:t>
            </a:r>
            <a:r>
              <a:rPr lang="en-US" baseline="-25000" dirty="0" err="1" smtClean="0"/>
              <a:t>Lobe</a:t>
            </a:r>
            <a:r>
              <a:rPr lang="en-US" dirty="0" smtClean="0"/>
              <a:t> </a:t>
            </a:r>
            <a:r>
              <a:rPr lang="en-US" dirty="0"/>
              <a:t>~0.23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Earthward flow of ~ 800 km/s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 shows small increase (~ 6%)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Scale, 2,070 km, ~4.0 di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6059-BBEC-4DDB-B0A9-E8BF0F0F385E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9" y="25401"/>
            <a:ext cx="5010184" cy="680233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749624" y="215870"/>
            <a:ext cx="0" cy="5981731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80533" y="440268"/>
            <a:ext cx="344593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80533" y="3064935"/>
            <a:ext cx="344593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80533" y="3530601"/>
            <a:ext cx="344593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8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960"/>
            <a:ext cx="10515600" cy="1032625"/>
          </a:xfrm>
        </p:spPr>
        <p:txBody>
          <a:bodyPr/>
          <a:lstStyle/>
          <a:p>
            <a:r>
              <a:rPr lang="en-US" dirty="0" smtClean="0"/>
              <a:t>July-06 </a:t>
            </a:r>
            <a:r>
              <a:rPr lang="en-US" dirty="0"/>
              <a:t>2017 flux </a:t>
            </a:r>
            <a:r>
              <a:rPr lang="en-US" dirty="0" smtClean="0"/>
              <a:t>rope: </a:t>
            </a:r>
            <a:r>
              <a:rPr lang="en-US" dirty="0"/>
              <a:t>Magnetic curvature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5150602"/>
            <a:ext cx="7041481" cy="15708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Reversals in the </a:t>
            </a:r>
            <a:r>
              <a:rPr lang="en-US" sz="2400" i="1" dirty="0"/>
              <a:t>X</a:t>
            </a:r>
            <a:r>
              <a:rPr lang="en-US" sz="2400" dirty="0"/>
              <a:t> and </a:t>
            </a:r>
            <a:r>
              <a:rPr lang="en-US" sz="2400" i="1" dirty="0"/>
              <a:t>Y</a:t>
            </a:r>
            <a:r>
              <a:rPr lang="en-US" sz="2400" dirty="0"/>
              <a:t> components confirm the helical field structure.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Local maximum of the curvature radius in the center of the structure, </a:t>
            </a:r>
            <a:r>
              <a:rPr lang="en-US" sz="2400" dirty="0" smtClean="0"/>
              <a:t>low degree twist </a:t>
            </a:r>
            <a:r>
              <a:rPr lang="en-US" sz="2400" dirty="0"/>
              <a:t>of field line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6059-BBEC-4DDB-B0A9-E8BF0F0F385E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910291"/>
            <a:ext cx="4961467" cy="22392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8073" y="4218807"/>
            <a:ext cx="4072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[</a:t>
            </a:r>
            <a:r>
              <a:rPr lang="en-US" sz="1600" i="1" dirty="0" err="1"/>
              <a:t>Akhavan‐Tafti</a:t>
            </a:r>
            <a:r>
              <a:rPr lang="en-US" sz="1600" i="1" dirty="0"/>
              <a:t> et al., 2018, in preparation</a:t>
            </a:r>
            <a:r>
              <a:rPr lang="en-US" sz="1600" dirty="0"/>
              <a:t>]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4"/>
          <a:stretch/>
        </p:blipFill>
        <p:spPr>
          <a:xfrm>
            <a:off x="6129867" y="1274967"/>
            <a:ext cx="5053263" cy="383675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8089490" y="1436633"/>
            <a:ext cx="0" cy="367508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353095" y="1436632"/>
            <a:ext cx="0" cy="361263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622772" y="4012807"/>
            <a:ext cx="224851" cy="2023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0268" y="5210927"/>
            <a:ext cx="39193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Curvature                   </a:t>
            </a:r>
            <a:r>
              <a:rPr lang="en-US" sz="2000" dirty="0" smtClean="0"/>
              <a:t>          , </a:t>
            </a:r>
            <a:r>
              <a:rPr lang="en-US" sz="2000" dirty="0"/>
              <a:t>where </a:t>
            </a:r>
            <a:r>
              <a:rPr lang="en-US" sz="2000" b="1" i="1" dirty="0"/>
              <a:t>b</a:t>
            </a:r>
            <a:r>
              <a:rPr lang="en-US" sz="2000" dirty="0"/>
              <a:t> is the unit magnetic vector.</a:t>
            </a: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689" y="5111720"/>
            <a:ext cx="1305107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1808"/>
          </a:xfrm>
        </p:spPr>
        <p:txBody>
          <a:bodyPr>
            <a:normAutofit/>
          </a:bodyPr>
          <a:lstStyle/>
          <a:p>
            <a:r>
              <a:rPr lang="en-US" sz="4000" dirty="0"/>
              <a:t>July-06 2017 flux rope</a:t>
            </a:r>
            <a:r>
              <a:rPr lang="en-US" sz="4000" dirty="0" smtClean="0"/>
              <a:t>: Magnetic field variations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98168" y="1574799"/>
                <a:ext cx="6350001" cy="4576763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MDD [Shi et al., 2005]: solving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𝛻</m:t>
                        </m:r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acc>
                              <m:accPr>
                                <m:chr m:val="⃑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to reveal the dimensionality and magnetic field variations.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/>
                  <a:t> &gt;&gt;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𝑚𝑖𝑑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/>
                  <a:t>.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Quasi-one-dimensional.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The normal is mostly along </a:t>
                </a:r>
                <a:r>
                  <a:rPr lang="en-US" i="1" dirty="0"/>
                  <a:t>Z</a:t>
                </a:r>
                <a:r>
                  <a:rPr lang="en-US" baseline="-25000" dirty="0"/>
                  <a:t>GSM</a:t>
                </a:r>
                <a:r>
                  <a:rPr lang="en-US" dirty="0"/>
                  <a:t>, maintaining the feature of cross-tail current sheet.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The axis of flux rope is along </a:t>
                </a:r>
                <a:r>
                  <a:rPr lang="en-US" i="1" dirty="0"/>
                  <a:t>Y</a:t>
                </a:r>
                <a:r>
                  <a:rPr lang="en-US" baseline="-25000" dirty="0"/>
                  <a:t>GSM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98168" y="1574799"/>
                <a:ext cx="6350001" cy="4576763"/>
              </a:xfrm>
              <a:blipFill>
                <a:blip r:embed="rId2"/>
                <a:stretch>
                  <a:fillRect l="-1729" t="-2130" r="-1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6059-BBEC-4DDB-B0A9-E8BF0F0F385E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77"/>
          <a:stretch/>
        </p:blipFill>
        <p:spPr>
          <a:xfrm>
            <a:off x="287868" y="3341220"/>
            <a:ext cx="5410300" cy="3012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8" b="52050"/>
          <a:stretch/>
        </p:blipFill>
        <p:spPr>
          <a:xfrm>
            <a:off x="286616" y="1690688"/>
            <a:ext cx="5422598" cy="168096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462320" y="1745109"/>
            <a:ext cx="0" cy="4071491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20601" y="1745109"/>
            <a:ext cx="0" cy="4071491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17600" y="2116667"/>
            <a:ext cx="372533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17600" y="4588934"/>
            <a:ext cx="372533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17600" y="5418667"/>
            <a:ext cx="372533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91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3" y="322790"/>
            <a:ext cx="6705600" cy="1325563"/>
          </a:xfrm>
        </p:spPr>
        <p:txBody>
          <a:bodyPr/>
          <a:lstStyle/>
          <a:p>
            <a:r>
              <a:rPr lang="en-US" dirty="0"/>
              <a:t>July-06 2017 flux </a:t>
            </a:r>
            <a:r>
              <a:rPr lang="en-US" dirty="0" smtClean="0"/>
              <a:t>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3" y="1563041"/>
            <a:ext cx="6849533" cy="419276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GS </a:t>
            </a:r>
            <a:r>
              <a:rPr lang="en-US" dirty="0"/>
              <a:t>Reconstruction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Local coordinate from MDD: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X = [-0.96, -0.29, 0.03];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Y = [-0.30, 0.95, -0.11];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Z = [0.00, 0.17, 0.99];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Vstr</a:t>
            </a:r>
            <a:r>
              <a:rPr lang="en-US" dirty="0"/>
              <a:t> = [811, -24, -62] </a:t>
            </a:r>
            <a:r>
              <a:rPr lang="en-US" dirty="0" smtClean="0"/>
              <a:t>km/s.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Flatten feature, normal close to Z</a:t>
            </a:r>
            <a:r>
              <a:rPr lang="en-US" baseline="-25000" dirty="0">
                <a:solidFill>
                  <a:srgbClr val="FF0000"/>
                </a:solidFill>
              </a:rPr>
              <a:t>GSM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Confirm quasi-1D feature from analysis of MDD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6059-BBEC-4DDB-B0A9-E8BF0F0F385E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14"/>
          <a:stretch/>
        </p:blipFill>
        <p:spPr>
          <a:xfrm>
            <a:off x="566886" y="322790"/>
            <a:ext cx="3971249" cy="62268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3" y="5755810"/>
            <a:ext cx="5091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Magnetic field increase in the center;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Thermal pressure increase in the center.</a:t>
            </a:r>
          </a:p>
          <a:p>
            <a:r>
              <a:rPr lang="en-US" dirty="0"/>
              <a:t>Both are consistent with the observations.</a:t>
            </a:r>
          </a:p>
        </p:txBody>
      </p:sp>
    </p:spTree>
    <p:extLst>
      <p:ext uri="{BB962C8B-B14F-4D97-AF65-F5344CB8AC3E}">
        <p14:creationId xmlns:p14="http://schemas.microsoft.com/office/powerpoint/2010/main" val="8658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5532" y="365125"/>
            <a:ext cx="6028267" cy="1325563"/>
          </a:xfrm>
        </p:spPr>
        <p:txBody>
          <a:bodyPr/>
          <a:lstStyle/>
          <a:p>
            <a:r>
              <a:rPr lang="en-US" dirty="0"/>
              <a:t>July-20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3932" y="1825625"/>
            <a:ext cx="6460068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Central plasma sheet: |</a:t>
            </a:r>
            <a:r>
              <a:rPr lang="en-US" i="1" dirty="0" err="1"/>
              <a:t>B</a:t>
            </a:r>
            <a:r>
              <a:rPr lang="en-US" baseline="-25000" dirty="0" err="1"/>
              <a:t>x</a:t>
            </a:r>
            <a:r>
              <a:rPr lang="en-US" dirty="0"/>
              <a:t>| &lt; 5 </a:t>
            </a:r>
            <a:r>
              <a:rPr lang="en-US" dirty="0" err="1"/>
              <a:t>nT</a:t>
            </a:r>
            <a:r>
              <a:rPr lang="en-US" dirty="0"/>
              <a:t>, beta &gt; 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Guide field </a:t>
            </a:r>
            <a:r>
              <a:rPr lang="en-US" i="1" dirty="0"/>
              <a:t>B</a:t>
            </a:r>
            <a:r>
              <a:rPr lang="en-US" baseline="-25000" dirty="0"/>
              <a:t>y</a:t>
            </a:r>
            <a:r>
              <a:rPr lang="en-US" dirty="0"/>
              <a:t> ~ 12nT, </a:t>
            </a:r>
            <a:r>
              <a:rPr lang="en-US" i="1" dirty="0" smtClean="0"/>
              <a:t>B</a:t>
            </a:r>
            <a:r>
              <a:rPr lang="en-US" baseline="-25000" dirty="0" smtClean="0"/>
              <a:t>y</a:t>
            </a:r>
            <a:r>
              <a:rPr lang="en-US" dirty="0" smtClean="0"/>
              <a:t>/</a:t>
            </a:r>
            <a:r>
              <a:rPr lang="en-US" i="1" dirty="0" err="1" smtClean="0"/>
              <a:t>B</a:t>
            </a:r>
            <a:r>
              <a:rPr lang="en-US" baseline="-25000" dirty="0" err="1" smtClean="0"/>
              <a:t>Lobe</a:t>
            </a:r>
            <a:r>
              <a:rPr lang="en-US" dirty="0" smtClean="0"/>
              <a:t> </a:t>
            </a:r>
            <a:r>
              <a:rPr lang="en-US" dirty="0"/>
              <a:t>~0.37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Tailward</a:t>
            </a:r>
            <a:r>
              <a:rPr lang="en-US" dirty="0"/>
              <a:t> flow of ~ -200 km/s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 shows clear decrease (~ - 36%)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Scale, 1,050 km, ~3.9 di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6059-BBEC-4DDB-B0A9-E8BF0F0F385E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4" y="103318"/>
            <a:ext cx="4874531" cy="661815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87685" y="732174"/>
            <a:ext cx="3350302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80190" y="2750849"/>
            <a:ext cx="3350302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80190" y="3417914"/>
            <a:ext cx="3350302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91460" y="261958"/>
            <a:ext cx="0" cy="5856864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88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1118</Words>
  <Application>Microsoft Office PowerPoint</Application>
  <PresentationFormat>Widescreen</PresentationFormat>
  <Paragraphs>165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MS PGothic</vt:lpstr>
      <vt:lpstr>宋体</vt:lpstr>
      <vt:lpstr>Arial</vt:lpstr>
      <vt:lpstr>Calibri</vt:lpstr>
      <vt:lpstr>Cambria Math</vt:lpstr>
      <vt:lpstr>Corbel</vt:lpstr>
      <vt:lpstr>Courier New</vt:lpstr>
      <vt:lpstr>华文楷体</vt:lpstr>
      <vt:lpstr>Times New Roman</vt:lpstr>
      <vt:lpstr>Wingdings</vt:lpstr>
      <vt:lpstr>Office Theme</vt:lpstr>
      <vt:lpstr>MMS study of the structure and evolution of ion-scale flux ropes in the Earth’s cross-tail current sheet </vt:lpstr>
      <vt:lpstr>Ion Scale Flux Ropes</vt:lpstr>
      <vt:lpstr>MMS observations</vt:lpstr>
      <vt:lpstr>Science Objectives</vt:lpstr>
      <vt:lpstr>July-06 2017 flux rope</vt:lpstr>
      <vt:lpstr>July-06 2017 flux rope: Magnetic curvature</vt:lpstr>
      <vt:lpstr>July-06 2017 flux rope: Magnetic field variations</vt:lpstr>
      <vt:lpstr>July-06 2017 flux rope</vt:lpstr>
      <vt:lpstr>July-20 2017</vt:lpstr>
      <vt:lpstr>July-20 2017 flux rope: Magnetic field variations</vt:lpstr>
      <vt:lpstr>July-20 2017 flux rope</vt:lpstr>
      <vt:lpstr>Summary of the Case Study</vt:lpstr>
      <vt:lpstr>Statistical Results (1): Core Field, Guide Field, Thermal Pressure</vt:lpstr>
      <vt:lpstr>Statistical Results (2): Field Variations</vt:lpstr>
      <vt:lpstr>Conclusion</vt:lpstr>
      <vt:lpstr>PowerPoint Presentation</vt:lpstr>
      <vt:lpstr>Outline</vt:lpstr>
      <vt:lpstr>Methodology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Sun, Weijie</dc:creator>
  <cp:lastModifiedBy>Sun, Weijie</cp:lastModifiedBy>
  <cp:revision>93</cp:revision>
  <dcterms:created xsi:type="dcterms:W3CDTF">2018-12-01T20:52:16Z</dcterms:created>
  <dcterms:modified xsi:type="dcterms:W3CDTF">2019-02-21T19:09:05Z</dcterms:modified>
</cp:coreProperties>
</file>